
<file path=[Content_Types].xml><?xml version="1.0" encoding="utf-8"?>
<Types xmlns="http://schemas.openxmlformats.org/package/2006/content-types">
  <Default Extension="gif" ContentType="image/gif"/>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8" r:id="rId3"/>
    <p:sldId id="258" r:id="rId4"/>
    <p:sldId id="260" r:id="rId5"/>
    <p:sldId id="276" r:id="rId6"/>
    <p:sldId id="275" r:id="rId7"/>
    <p:sldId id="271" r:id="rId8"/>
    <p:sldId id="272" r:id="rId9"/>
    <p:sldId id="273" r:id="rId10"/>
    <p:sldId id="277" r:id="rId11"/>
    <p:sldId id="289" r:id="rId12"/>
    <p:sldId id="281" r:id="rId13"/>
    <p:sldId id="270" r:id="rId14"/>
    <p:sldId id="284" r:id="rId15"/>
    <p:sldId id="288" r:id="rId16"/>
    <p:sldId id="290" r:id="rId17"/>
    <p:sldId id="291" r:id="rId18"/>
    <p:sldId id="292" r:id="rId19"/>
    <p:sldId id="274" r:id="rId20"/>
    <p:sldId id="282" r:id="rId21"/>
    <p:sldId id="285" r:id="rId22"/>
    <p:sldId id="286" r:id="rId23"/>
    <p:sldId id="267" r:id="rId24"/>
    <p:sldId id="269" r:id="rId25"/>
  </p:sldIdLst>
  <p:sldSz cx="18291175" cy="10290175"/>
  <p:notesSz cx="6858000" cy="9144000"/>
  <p:defaultTextStyle>
    <a:defPPr>
      <a:defRPr lang="en-US"/>
    </a:defPPr>
    <a:lvl1pPr marL="0" algn="l" defTabSz="1829166" rtl="0" eaLnBrk="1" latinLnBrk="0" hangingPunct="1">
      <a:defRPr sz="3600" kern="1200">
        <a:solidFill>
          <a:schemeClr val="tx1"/>
        </a:solidFill>
        <a:latin typeface="+mn-lt"/>
        <a:ea typeface="+mn-ea"/>
        <a:cs typeface="+mn-cs"/>
      </a:defRPr>
    </a:lvl1pPr>
    <a:lvl2pPr marL="914583" algn="l" defTabSz="1829166" rtl="0" eaLnBrk="1" latinLnBrk="0" hangingPunct="1">
      <a:defRPr sz="3600" kern="1200">
        <a:solidFill>
          <a:schemeClr val="tx1"/>
        </a:solidFill>
        <a:latin typeface="+mn-lt"/>
        <a:ea typeface="+mn-ea"/>
        <a:cs typeface="+mn-cs"/>
      </a:defRPr>
    </a:lvl2pPr>
    <a:lvl3pPr marL="1829166" algn="l" defTabSz="1829166" rtl="0" eaLnBrk="1" latinLnBrk="0" hangingPunct="1">
      <a:defRPr sz="3600" kern="1200">
        <a:solidFill>
          <a:schemeClr val="tx1"/>
        </a:solidFill>
        <a:latin typeface="+mn-lt"/>
        <a:ea typeface="+mn-ea"/>
        <a:cs typeface="+mn-cs"/>
      </a:defRPr>
    </a:lvl3pPr>
    <a:lvl4pPr marL="2743749" algn="l" defTabSz="1829166" rtl="0" eaLnBrk="1" latinLnBrk="0" hangingPunct="1">
      <a:defRPr sz="3600" kern="1200">
        <a:solidFill>
          <a:schemeClr val="tx1"/>
        </a:solidFill>
        <a:latin typeface="+mn-lt"/>
        <a:ea typeface="+mn-ea"/>
        <a:cs typeface="+mn-cs"/>
      </a:defRPr>
    </a:lvl4pPr>
    <a:lvl5pPr marL="3658332" algn="l" defTabSz="1829166" rtl="0" eaLnBrk="1" latinLnBrk="0" hangingPunct="1">
      <a:defRPr sz="3600" kern="1200">
        <a:solidFill>
          <a:schemeClr val="tx1"/>
        </a:solidFill>
        <a:latin typeface="+mn-lt"/>
        <a:ea typeface="+mn-ea"/>
        <a:cs typeface="+mn-cs"/>
      </a:defRPr>
    </a:lvl5pPr>
    <a:lvl6pPr marL="4572914" algn="l" defTabSz="1829166" rtl="0" eaLnBrk="1" latinLnBrk="0" hangingPunct="1">
      <a:defRPr sz="3600" kern="1200">
        <a:solidFill>
          <a:schemeClr val="tx1"/>
        </a:solidFill>
        <a:latin typeface="+mn-lt"/>
        <a:ea typeface="+mn-ea"/>
        <a:cs typeface="+mn-cs"/>
      </a:defRPr>
    </a:lvl6pPr>
    <a:lvl7pPr marL="5487497" algn="l" defTabSz="1829166" rtl="0" eaLnBrk="1" latinLnBrk="0" hangingPunct="1">
      <a:defRPr sz="3600" kern="1200">
        <a:solidFill>
          <a:schemeClr val="tx1"/>
        </a:solidFill>
        <a:latin typeface="+mn-lt"/>
        <a:ea typeface="+mn-ea"/>
        <a:cs typeface="+mn-cs"/>
      </a:defRPr>
    </a:lvl7pPr>
    <a:lvl8pPr marL="6402080" algn="l" defTabSz="1829166" rtl="0" eaLnBrk="1" latinLnBrk="0" hangingPunct="1">
      <a:defRPr sz="3600" kern="1200">
        <a:solidFill>
          <a:schemeClr val="tx1"/>
        </a:solidFill>
        <a:latin typeface="+mn-lt"/>
        <a:ea typeface="+mn-ea"/>
        <a:cs typeface="+mn-cs"/>
      </a:defRPr>
    </a:lvl8pPr>
    <a:lvl9pPr marL="7316663" algn="l" defTabSz="1829166"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1">
          <p15:clr>
            <a:srgbClr val="A4A3A4"/>
          </p15:clr>
        </p15:guide>
        <p15:guide id="2" pos="57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6464"/>
    <a:srgbClr val="26ACD0"/>
    <a:srgbClr val="B32121"/>
    <a:srgbClr val="575757"/>
    <a:srgbClr val="818181"/>
    <a:srgbClr val="77B321"/>
    <a:srgbClr val="166378"/>
    <a:srgbClr val="1A758E"/>
    <a:srgbClr val="1B7B95"/>
    <a:srgbClr val="2195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862" autoAdjust="0"/>
  </p:normalViewPr>
  <p:slideViewPr>
    <p:cSldViewPr>
      <p:cViewPr varScale="1">
        <p:scale>
          <a:sx n="69" d="100"/>
          <a:sy n="69" d="100"/>
        </p:scale>
        <p:origin x="114" y="222"/>
      </p:cViewPr>
      <p:guideLst>
        <p:guide orient="horz" pos="3241"/>
        <p:guide pos="576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033588" y="5865415"/>
            <a:ext cx="9720511" cy="575816"/>
          </a:xfrm>
          <a:effectLst>
            <a:outerShdw dist="38100" dir="2700000" algn="tl" rotWithShape="0">
              <a:schemeClr val="bg1">
                <a:alpha val="40000"/>
              </a:schemeClr>
            </a:outerShdw>
          </a:effectLst>
        </p:spPr>
        <p:txBody>
          <a:bodyPr>
            <a:noAutofit/>
          </a:bodyPr>
          <a:lstStyle>
            <a:lvl1pPr algn="r">
              <a:buNone/>
              <a:defRPr sz="4400" baseline="0">
                <a:solidFill>
                  <a:srgbClr val="646464"/>
                </a:solidFill>
                <a:latin typeface="+mj-lt"/>
              </a:defRPr>
            </a:lvl1pPr>
            <a:lvl2pPr>
              <a:defRPr sz="4400">
                <a:latin typeface="+mj-lt"/>
              </a:defRPr>
            </a:lvl2pPr>
            <a:lvl3pPr>
              <a:defRPr sz="4400">
                <a:latin typeface="+mj-lt"/>
              </a:defRPr>
            </a:lvl3pPr>
            <a:lvl4pPr>
              <a:defRPr sz="4400">
                <a:latin typeface="+mj-lt"/>
              </a:defRPr>
            </a:lvl4pPr>
            <a:lvl5pPr>
              <a:defRPr sz="4400">
                <a:latin typeface="+mj-lt"/>
              </a:defRPr>
            </a:lvl5pPr>
          </a:lstStyle>
          <a:p>
            <a:pPr lvl="0"/>
            <a:r>
              <a:rPr lang="en-US" dirty="0"/>
              <a:t>A NICE Welcome TEXT HERE</a:t>
            </a:r>
            <a:endParaRPr lang="en-SG" dirty="0"/>
          </a:p>
        </p:txBody>
      </p:sp>
      <p:sp>
        <p:nvSpPr>
          <p:cNvPr id="9" name="Text Placeholder 5"/>
          <p:cNvSpPr>
            <a:spLocks noGrp="1"/>
          </p:cNvSpPr>
          <p:nvPr>
            <p:ph type="body" sz="quarter" idx="11" hasCustomPrompt="1"/>
          </p:nvPr>
        </p:nvSpPr>
        <p:spPr>
          <a:xfrm>
            <a:off x="4033588" y="6369223"/>
            <a:ext cx="9720511" cy="360040"/>
          </a:xfrm>
          <a:effectLst>
            <a:outerShdw dist="38100" dir="2700000" algn="tl" rotWithShape="0">
              <a:schemeClr val="bg1">
                <a:alpha val="40000"/>
              </a:schemeClr>
            </a:outerShdw>
          </a:effectLst>
        </p:spPr>
        <p:txBody>
          <a:bodyPr>
            <a:noAutofit/>
          </a:bodyPr>
          <a:lstStyle>
            <a:lvl1pPr algn="r">
              <a:buNone/>
              <a:defRPr sz="2400" baseline="0">
                <a:solidFill>
                  <a:srgbClr val="818181"/>
                </a:solidFill>
                <a:latin typeface="+mj-lt"/>
              </a:defRPr>
            </a:lvl1pPr>
            <a:lvl2pPr>
              <a:defRPr sz="4400">
                <a:latin typeface="+mj-lt"/>
              </a:defRPr>
            </a:lvl2pPr>
            <a:lvl3pPr>
              <a:defRPr sz="4400">
                <a:latin typeface="+mj-lt"/>
              </a:defRPr>
            </a:lvl3pPr>
            <a:lvl4pPr>
              <a:defRPr sz="4400">
                <a:latin typeface="+mj-lt"/>
              </a:defRPr>
            </a:lvl4pPr>
            <a:lvl5pPr>
              <a:defRPr sz="4400">
                <a:latin typeface="+mj-lt"/>
              </a:defRPr>
            </a:lvl5pPr>
          </a:lstStyle>
          <a:p>
            <a:pPr lvl="0"/>
            <a:r>
              <a:rPr lang="en-US" dirty="0"/>
              <a:t>SUBTEXT TO GO WITH THE WELCOME MESSAGE</a:t>
            </a:r>
            <a:endParaRPr lang="en-SG"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age Slide">
    <p:spTree>
      <p:nvGrpSpPr>
        <p:cNvPr id="1" name=""/>
        <p:cNvGrpSpPr/>
        <p:nvPr/>
      </p:nvGrpSpPr>
      <p:grpSpPr>
        <a:xfrm>
          <a:off x="0" y="0"/>
          <a:ext cx="0" cy="0"/>
          <a:chOff x="0" y="0"/>
          <a:chExt cx="0" cy="0"/>
        </a:xfrm>
      </p:grpSpPr>
      <p:pic>
        <p:nvPicPr>
          <p:cNvPr id="7" name="Picture 6" descr="title_left.png"/>
          <p:cNvPicPr>
            <a:picLocks noChangeAspect="1"/>
          </p:cNvPicPr>
          <p:nvPr userDrawn="1"/>
        </p:nvPicPr>
        <p:blipFill>
          <a:blip r:embed="rId2" cstate="print"/>
          <a:stretch>
            <a:fillRect/>
          </a:stretch>
        </p:blipFill>
        <p:spPr>
          <a:xfrm>
            <a:off x="-31203" y="475239"/>
            <a:ext cx="1038224" cy="1152523"/>
          </a:xfrm>
          <a:prstGeom prst="rect">
            <a:avLst/>
          </a:prstGeom>
        </p:spPr>
      </p:pic>
      <p:pic>
        <p:nvPicPr>
          <p:cNvPr id="8" name="Picture 7" descr="title_right.png"/>
          <p:cNvPicPr>
            <a:picLocks noChangeAspect="1"/>
          </p:cNvPicPr>
          <p:nvPr userDrawn="1"/>
        </p:nvPicPr>
        <p:blipFill>
          <a:blip r:embed="rId3" cstate="print"/>
          <a:stretch>
            <a:fillRect/>
          </a:stretch>
        </p:blipFill>
        <p:spPr>
          <a:xfrm>
            <a:off x="17981611" y="464567"/>
            <a:ext cx="380999" cy="1152524"/>
          </a:xfrm>
          <a:prstGeom prst="rect">
            <a:avLst/>
          </a:prstGeom>
        </p:spPr>
      </p:pic>
      <p:pic>
        <p:nvPicPr>
          <p:cNvPr id="9" name="Picture 8" descr="footer_bar.png"/>
          <p:cNvPicPr>
            <a:picLocks noChangeAspect="1"/>
          </p:cNvPicPr>
          <p:nvPr userDrawn="1"/>
        </p:nvPicPr>
        <p:blipFill>
          <a:blip r:embed="rId4" cstate="print"/>
          <a:stretch>
            <a:fillRect/>
          </a:stretch>
        </p:blipFill>
        <p:spPr>
          <a:xfrm>
            <a:off x="571" y="9321551"/>
            <a:ext cx="18288000" cy="762000"/>
          </a:xfrm>
          <a:prstGeom prst="rect">
            <a:avLst/>
          </a:prstGeom>
        </p:spPr>
      </p:pic>
      <p:sp>
        <p:nvSpPr>
          <p:cNvPr id="10" name="TextBox 9"/>
          <p:cNvSpPr txBox="1"/>
          <p:nvPr userDrawn="1"/>
        </p:nvSpPr>
        <p:spPr>
          <a:xfrm>
            <a:off x="1" y="9465567"/>
            <a:ext cx="18291174" cy="523220"/>
          </a:xfrm>
          <a:prstGeom prst="rect">
            <a:avLst/>
          </a:prstGeom>
          <a:noFill/>
        </p:spPr>
        <p:txBody>
          <a:bodyPr wrap="square" rtlCol="0">
            <a:spAutoFit/>
          </a:bodyPr>
          <a:lstStyle/>
          <a:p>
            <a:pPr algn="ctr">
              <a:lnSpc>
                <a:spcPct val="100000"/>
              </a:lnSpc>
              <a:spcBef>
                <a:spcPts val="0"/>
              </a:spcBef>
              <a:spcAft>
                <a:spcPts val="0"/>
              </a:spcAft>
            </a:pPr>
            <a:r>
              <a:rPr lang="en-US" sz="2800" b="0" dirty="0">
                <a:solidFill>
                  <a:schemeClr val="bg1"/>
                </a:solidFill>
                <a:latin typeface="+mj-lt"/>
              </a:rPr>
              <a:t>COMPANY</a:t>
            </a:r>
            <a:r>
              <a:rPr lang="en-US" sz="2800" b="0" dirty="0">
                <a:solidFill>
                  <a:schemeClr val="bg1">
                    <a:lumMod val="75000"/>
                  </a:schemeClr>
                </a:solidFill>
                <a:latin typeface="+mj-lt"/>
              </a:rPr>
              <a:t>NAME</a:t>
            </a:r>
            <a:endParaRPr lang="en-SG" sz="2800" b="0" dirty="0">
              <a:solidFill>
                <a:schemeClr val="bg1">
                  <a:lumMod val="75000"/>
                </a:schemeClr>
              </a:solidFill>
              <a:latin typeface="+mj-lt"/>
            </a:endParaRPr>
          </a:p>
        </p:txBody>
      </p:sp>
      <p:sp>
        <p:nvSpPr>
          <p:cNvPr id="11" name="Text Placeholder 5"/>
          <p:cNvSpPr>
            <a:spLocks noGrp="1"/>
          </p:cNvSpPr>
          <p:nvPr>
            <p:ph type="body" sz="quarter" idx="10" hasCustomPrompt="1"/>
          </p:nvPr>
        </p:nvSpPr>
        <p:spPr>
          <a:xfrm>
            <a:off x="911279" y="282733"/>
            <a:ext cx="16947276" cy="896615"/>
          </a:xfrm>
          <a:effectLst/>
        </p:spPr>
        <p:txBody>
          <a:bodyPr>
            <a:noAutofit/>
          </a:bodyPr>
          <a:lstStyle>
            <a:lvl1pPr algn="l">
              <a:buNone/>
              <a:defRPr sz="6600" baseline="0">
                <a:solidFill>
                  <a:srgbClr val="646464"/>
                </a:solidFill>
                <a:effectLst>
                  <a:outerShdw dist="38100" dir="2700000" algn="tl" rotWithShape="0">
                    <a:schemeClr val="bg1">
                      <a:alpha val="40000"/>
                    </a:schemeClr>
                  </a:outerShdw>
                </a:effectLst>
                <a:latin typeface="+mj-lt"/>
              </a:defRPr>
            </a:lvl1pPr>
            <a:lvl2pPr>
              <a:defRPr sz="4400">
                <a:latin typeface="+mj-lt"/>
              </a:defRPr>
            </a:lvl2pPr>
            <a:lvl3pPr>
              <a:defRPr sz="4400">
                <a:latin typeface="+mj-lt"/>
              </a:defRPr>
            </a:lvl3pPr>
            <a:lvl4pPr>
              <a:defRPr sz="4400">
                <a:latin typeface="+mj-lt"/>
              </a:defRPr>
            </a:lvl4pPr>
            <a:lvl5pPr>
              <a:defRPr sz="4400">
                <a:latin typeface="+mj-lt"/>
              </a:defRPr>
            </a:lvl5pPr>
          </a:lstStyle>
          <a:p>
            <a:pPr lvl="0"/>
            <a:r>
              <a:rPr lang="en-US" dirty="0"/>
              <a:t>THE TITLE GOES HERE</a:t>
            </a:r>
            <a:endParaRPr lang="en-SG" dirty="0"/>
          </a:p>
        </p:txBody>
      </p:sp>
      <p:sp>
        <p:nvSpPr>
          <p:cNvPr id="12" name="Text Placeholder 5"/>
          <p:cNvSpPr>
            <a:spLocks noGrp="1"/>
          </p:cNvSpPr>
          <p:nvPr>
            <p:ph type="body" sz="quarter" idx="11" hasCustomPrompt="1"/>
          </p:nvPr>
        </p:nvSpPr>
        <p:spPr>
          <a:xfrm>
            <a:off x="911279" y="1074821"/>
            <a:ext cx="16875268" cy="504056"/>
          </a:xfrm>
          <a:effectLst/>
        </p:spPr>
        <p:txBody>
          <a:bodyPr>
            <a:noAutofit/>
          </a:bodyPr>
          <a:lstStyle>
            <a:lvl1pPr algn="l">
              <a:buNone/>
              <a:defRPr sz="3200" baseline="0">
                <a:solidFill>
                  <a:srgbClr val="818181"/>
                </a:solidFill>
                <a:effectLst>
                  <a:outerShdw dist="38100" dir="2700000" algn="tl" rotWithShape="0">
                    <a:schemeClr val="bg1">
                      <a:alpha val="40000"/>
                    </a:schemeClr>
                  </a:outerShdw>
                </a:effectLst>
                <a:latin typeface="+mj-lt"/>
              </a:defRPr>
            </a:lvl1pPr>
            <a:lvl2pPr>
              <a:defRPr sz="4400">
                <a:latin typeface="+mj-lt"/>
              </a:defRPr>
            </a:lvl2pPr>
            <a:lvl3pPr>
              <a:defRPr sz="4400">
                <a:latin typeface="+mj-lt"/>
              </a:defRPr>
            </a:lvl3pPr>
            <a:lvl4pPr>
              <a:defRPr sz="4400">
                <a:latin typeface="+mj-lt"/>
              </a:defRPr>
            </a:lvl4pPr>
            <a:lvl5pPr>
              <a:defRPr sz="4400">
                <a:latin typeface="+mj-lt"/>
              </a:defRPr>
            </a:lvl5pPr>
          </a:lstStyle>
          <a:p>
            <a:pPr lvl="0"/>
            <a:r>
              <a:rPr lang="en-US" dirty="0"/>
              <a:t>SUBTEXT TO GO WITH THE WELCOME MESSAGE</a:t>
            </a:r>
            <a:endParaRPr lang="en-SG" dirty="0"/>
          </a:p>
        </p:txBody>
      </p:sp>
      <p:pic>
        <p:nvPicPr>
          <p:cNvPr id="15" name="Picture 14" descr="footer_leftarrow.png">
            <a:hlinkClick r:id="" action="ppaction://hlinkshowjump?jump=previousslide"/>
          </p:cNvPr>
          <p:cNvPicPr>
            <a:picLocks noChangeAspect="1"/>
          </p:cNvPicPr>
          <p:nvPr userDrawn="1"/>
        </p:nvPicPr>
        <p:blipFill>
          <a:blip r:embed="rId5" cstate="print"/>
          <a:stretch>
            <a:fillRect/>
          </a:stretch>
        </p:blipFill>
        <p:spPr>
          <a:xfrm>
            <a:off x="-16742" y="9323207"/>
            <a:ext cx="752475" cy="762000"/>
          </a:xfrm>
          <a:prstGeom prst="rect">
            <a:avLst/>
          </a:prstGeom>
        </p:spPr>
      </p:pic>
      <p:pic>
        <p:nvPicPr>
          <p:cNvPr id="16" name="Picture 15" descr="footer_rightarrow.png">
            <a:hlinkClick r:id="" action="ppaction://hlinkshowjump?jump=nextslide"/>
          </p:cNvPr>
          <p:cNvPicPr>
            <a:picLocks noChangeAspect="1"/>
          </p:cNvPicPr>
          <p:nvPr userDrawn="1"/>
        </p:nvPicPr>
        <p:blipFill>
          <a:blip r:embed="rId6" cstate="print"/>
          <a:stretch>
            <a:fillRect/>
          </a:stretch>
        </p:blipFill>
        <p:spPr>
          <a:xfrm>
            <a:off x="17558513" y="9321142"/>
            <a:ext cx="752474" cy="7619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561" y="412083"/>
            <a:ext cx="16462058" cy="1715029"/>
          </a:xfrm>
          <a:prstGeom prst="rect">
            <a:avLst/>
          </a:prstGeom>
        </p:spPr>
        <p:txBody>
          <a:bodyPr vert="horz" lIns="182917" tIns="91458" rIns="182917" bIns="91458"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914561" y="2401043"/>
            <a:ext cx="16462058" cy="6791039"/>
          </a:xfrm>
          <a:prstGeom prst="rect">
            <a:avLst/>
          </a:prstGeom>
        </p:spPr>
        <p:txBody>
          <a:bodyPr vert="horz" lIns="182917" tIns="91458" rIns="182917" bIns="9145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Lst>
  <p:txStyles>
    <p:titleStyle>
      <a:lvl1pPr algn="ctr" defTabSz="1829166" rtl="0" eaLnBrk="1" latinLnBrk="0" hangingPunct="1">
        <a:spcBef>
          <a:spcPct val="0"/>
        </a:spcBef>
        <a:buNone/>
        <a:defRPr sz="8800" kern="1200">
          <a:solidFill>
            <a:schemeClr val="tx1"/>
          </a:solidFill>
          <a:latin typeface="+mj-lt"/>
          <a:ea typeface="+mj-ea"/>
          <a:cs typeface="+mj-cs"/>
        </a:defRPr>
      </a:lvl1pPr>
    </p:titleStyle>
    <p:bodyStyle>
      <a:lvl1pPr marL="685937" indent="-685937" algn="l" defTabSz="1829166" rtl="0" eaLnBrk="1" latinLnBrk="0" hangingPunct="1">
        <a:spcBef>
          <a:spcPct val="20000"/>
        </a:spcBef>
        <a:buFont typeface="Arial" pitchFamily="34" charset="0"/>
        <a:buChar char="•"/>
        <a:defRPr sz="6400" kern="1200">
          <a:solidFill>
            <a:schemeClr val="tx1"/>
          </a:solidFill>
          <a:latin typeface="+mn-lt"/>
          <a:ea typeface="+mn-ea"/>
          <a:cs typeface="+mn-cs"/>
        </a:defRPr>
      </a:lvl1pPr>
      <a:lvl2pPr marL="1486197" indent="-571614" algn="l" defTabSz="1829166" rtl="0" eaLnBrk="1" latinLnBrk="0" hangingPunct="1">
        <a:spcBef>
          <a:spcPct val="20000"/>
        </a:spcBef>
        <a:buFont typeface="Arial" pitchFamily="34" charset="0"/>
        <a:buChar char="–"/>
        <a:defRPr sz="5600" kern="1200">
          <a:solidFill>
            <a:schemeClr val="tx1"/>
          </a:solidFill>
          <a:latin typeface="+mn-lt"/>
          <a:ea typeface="+mn-ea"/>
          <a:cs typeface="+mn-cs"/>
        </a:defRPr>
      </a:lvl2pPr>
      <a:lvl3pPr marL="2286457" indent="-457291" algn="l" defTabSz="1829166" rtl="0" eaLnBrk="1" latinLnBrk="0" hangingPunct="1">
        <a:spcBef>
          <a:spcPct val="20000"/>
        </a:spcBef>
        <a:buFont typeface="Arial" pitchFamily="34" charset="0"/>
        <a:buChar char="•"/>
        <a:defRPr sz="4800" kern="1200">
          <a:solidFill>
            <a:schemeClr val="tx1"/>
          </a:solidFill>
          <a:latin typeface="+mn-lt"/>
          <a:ea typeface="+mn-ea"/>
          <a:cs typeface="+mn-cs"/>
        </a:defRPr>
      </a:lvl3pPr>
      <a:lvl4pPr marL="3201040" indent="-457291" algn="l" defTabSz="1829166" rtl="0" eaLnBrk="1" latinLnBrk="0" hangingPunct="1">
        <a:spcBef>
          <a:spcPct val="20000"/>
        </a:spcBef>
        <a:buFont typeface="Arial" pitchFamily="34" charset="0"/>
        <a:buChar char="–"/>
        <a:defRPr sz="4000" kern="1200">
          <a:solidFill>
            <a:schemeClr val="tx1"/>
          </a:solidFill>
          <a:latin typeface="+mn-lt"/>
          <a:ea typeface="+mn-ea"/>
          <a:cs typeface="+mn-cs"/>
        </a:defRPr>
      </a:lvl4pPr>
      <a:lvl5pPr marL="4115623" indent="-457291" algn="l" defTabSz="1829166" rtl="0" eaLnBrk="1" latinLnBrk="0" hangingPunct="1">
        <a:spcBef>
          <a:spcPct val="20000"/>
        </a:spcBef>
        <a:buFont typeface="Arial" pitchFamily="34" charset="0"/>
        <a:buChar char="»"/>
        <a:defRPr sz="4000" kern="1200">
          <a:solidFill>
            <a:schemeClr val="tx1"/>
          </a:solidFill>
          <a:latin typeface="+mn-lt"/>
          <a:ea typeface="+mn-ea"/>
          <a:cs typeface="+mn-cs"/>
        </a:defRPr>
      </a:lvl5pPr>
      <a:lvl6pPr marL="5030206" indent="-457291" algn="l" defTabSz="1829166"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5944789" indent="-457291" algn="l" defTabSz="1829166"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859372" indent="-457291" algn="l" defTabSz="1829166"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773954" indent="-457291" algn="l" defTabSz="1829166"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29166" rtl="0" eaLnBrk="1" latinLnBrk="0" hangingPunct="1">
        <a:defRPr sz="3600" kern="1200">
          <a:solidFill>
            <a:schemeClr val="tx1"/>
          </a:solidFill>
          <a:latin typeface="+mn-lt"/>
          <a:ea typeface="+mn-ea"/>
          <a:cs typeface="+mn-cs"/>
        </a:defRPr>
      </a:lvl1pPr>
      <a:lvl2pPr marL="914583" algn="l" defTabSz="1829166" rtl="0" eaLnBrk="1" latinLnBrk="0" hangingPunct="1">
        <a:defRPr sz="3600" kern="1200">
          <a:solidFill>
            <a:schemeClr val="tx1"/>
          </a:solidFill>
          <a:latin typeface="+mn-lt"/>
          <a:ea typeface="+mn-ea"/>
          <a:cs typeface="+mn-cs"/>
        </a:defRPr>
      </a:lvl2pPr>
      <a:lvl3pPr marL="1829166" algn="l" defTabSz="1829166" rtl="0" eaLnBrk="1" latinLnBrk="0" hangingPunct="1">
        <a:defRPr sz="3600" kern="1200">
          <a:solidFill>
            <a:schemeClr val="tx1"/>
          </a:solidFill>
          <a:latin typeface="+mn-lt"/>
          <a:ea typeface="+mn-ea"/>
          <a:cs typeface="+mn-cs"/>
        </a:defRPr>
      </a:lvl3pPr>
      <a:lvl4pPr marL="2743749" algn="l" defTabSz="1829166" rtl="0" eaLnBrk="1" latinLnBrk="0" hangingPunct="1">
        <a:defRPr sz="3600" kern="1200">
          <a:solidFill>
            <a:schemeClr val="tx1"/>
          </a:solidFill>
          <a:latin typeface="+mn-lt"/>
          <a:ea typeface="+mn-ea"/>
          <a:cs typeface="+mn-cs"/>
        </a:defRPr>
      </a:lvl4pPr>
      <a:lvl5pPr marL="3658332" algn="l" defTabSz="1829166" rtl="0" eaLnBrk="1" latinLnBrk="0" hangingPunct="1">
        <a:defRPr sz="3600" kern="1200">
          <a:solidFill>
            <a:schemeClr val="tx1"/>
          </a:solidFill>
          <a:latin typeface="+mn-lt"/>
          <a:ea typeface="+mn-ea"/>
          <a:cs typeface="+mn-cs"/>
        </a:defRPr>
      </a:lvl5pPr>
      <a:lvl6pPr marL="4572914" algn="l" defTabSz="1829166" rtl="0" eaLnBrk="1" latinLnBrk="0" hangingPunct="1">
        <a:defRPr sz="3600" kern="1200">
          <a:solidFill>
            <a:schemeClr val="tx1"/>
          </a:solidFill>
          <a:latin typeface="+mn-lt"/>
          <a:ea typeface="+mn-ea"/>
          <a:cs typeface="+mn-cs"/>
        </a:defRPr>
      </a:lvl6pPr>
      <a:lvl7pPr marL="5487497" algn="l" defTabSz="1829166" rtl="0" eaLnBrk="1" latinLnBrk="0" hangingPunct="1">
        <a:defRPr sz="3600" kern="1200">
          <a:solidFill>
            <a:schemeClr val="tx1"/>
          </a:solidFill>
          <a:latin typeface="+mn-lt"/>
          <a:ea typeface="+mn-ea"/>
          <a:cs typeface="+mn-cs"/>
        </a:defRPr>
      </a:lvl7pPr>
      <a:lvl8pPr marL="6402080" algn="l" defTabSz="1829166" rtl="0" eaLnBrk="1" latinLnBrk="0" hangingPunct="1">
        <a:defRPr sz="3600" kern="1200">
          <a:solidFill>
            <a:schemeClr val="tx1"/>
          </a:solidFill>
          <a:latin typeface="+mn-lt"/>
          <a:ea typeface="+mn-ea"/>
          <a:cs typeface="+mn-cs"/>
        </a:defRPr>
      </a:lvl8pPr>
      <a:lvl9pPr marL="7316663" algn="l" defTabSz="1829166"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www.secureauth.com/labs/open-source-tools/sap-dissection-plug-wireshark" TargetMode="External"/><Relationship Id="rId7" Type="http://schemas.openxmlformats.org/officeDocument/2006/relationships/image" Target="../media/image4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icryo/RFCpwn"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icryo/CVE-2019-0350" TargetMode="External"/><Relationship Id="rId3" Type="http://schemas.openxmlformats.org/officeDocument/2006/relationships/hyperlink" Target="https://github.com/aoh/radamsa" TargetMode="External"/><Relationship Id="rId7" Type="http://schemas.openxmlformats.org/officeDocument/2006/relationships/hyperlink" Target="https://github.com/Martyx00/VulnFanatic"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hyperlink" Target="https://github.com/Cisco-Talos/mutiny-fuzzer" TargetMode="External"/><Relationship Id="rId4" Type="http://schemas.openxmlformats.org/officeDocument/2006/relationships/image" Target="../media/image59.pn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twitter.com/icryo"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github.com/rapid7/metasploit-framework/pull/13852" TargetMode="External"/><Relationship Id="rId7" Type="http://schemas.openxmlformats.org/officeDocument/2006/relationships/image" Target="../media/image3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twitter.com/_1ggy" TargetMode="External"/><Relationship Id="rId5" Type="http://schemas.openxmlformats.org/officeDocument/2006/relationships/hyperlink" Target="https://twitter.com/lmkalg" TargetMode="External"/><Relationship Id="rId10" Type="http://schemas.openxmlformats.org/officeDocument/2006/relationships/image" Target="../media/image33.png"/><Relationship Id="rId4" Type="http://schemas.openxmlformats.org/officeDocument/2006/relationships/hyperlink" Target="https://github.com/chipik/SAP_RECON" TargetMode="External"/><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doublepulsar.com/rdp-hijacking-how-to-hijack-rds-and-remoteapp-sessions-transparently-to-move-through-an-da2a1e73a5f6" TargetMode="External"/><Relationship Id="rId5" Type="http://schemas.openxmlformats.org/officeDocument/2006/relationships/image" Target="../media/image36.gif"/><Relationship Id="rId4" Type="http://schemas.openxmlformats.org/officeDocument/2006/relationships/image" Target="../media/image3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Hexagon 24">
            <a:extLst>
              <a:ext uri="{FF2B5EF4-FFF2-40B4-BE49-F238E27FC236}">
                <a16:creationId xmlns:a16="http://schemas.microsoft.com/office/drawing/2014/main" id="{9E2AE406-08F7-4363-B7F6-B6B4218AA983}"/>
              </a:ext>
            </a:extLst>
          </p:cNvPr>
          <p:cNvSpPr/>
          <p:nvPr/>
        </p:nvSpPr>
        <p:spPr>
          <a:xfrm>
            <a:off x="14114139" y="4569023"/>
            <a:ext cx="1419998" cy="1224136"/>
          </a:xfrm>
          <a:prstGeom prst="hexagon">
            <a:avLst/>
          </a:prstGeom>
          <a:solidFill>
            <a:schemeClr val="bg1">
              <a:lumMod val="95000"/>
            </a:schemeClr>
          </a:solidFill>
          <a:ln w="130175">
            <a:solidFill>
              <a:srgbClr val="64646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a:effectLst/>
        </p:spPr>
        <p:txBody>
          <a:bodyPr/>
          <a:lstStyle/>
          <a:p>
            <a:r>
              <a:rPr lang="en-US" dirty="0" err="1"/>
              <a:t>ERPwnage</a:t>
            </a:r>
            <a:endParaRPr lang="en-SG" dirty="0">
              <a:effectLst>
                <a:outerShdw dist="38100" dir="2700000" algn="tl" rotWithShape="0">
                  <a:schemeClr val="bg1">
                    <a:alpha val="40000"/>
                  </a:schemeClr>
                </a:outerShdw>
              </a:effectLst>
            </a:endParaRPr>
          </a:p>
        </p:txBody>
      </p:sp>
      <p:sp>
        <p:nvSpPr>
          <p:cNvPr id="3" name="Text Placeholder 2"/>
          <p:cNvSpPr>
            <a:spLocks noGrp="1"/>
          </p:cNvSpPr>
          <p:nvPr>
            <p:ph type="body" sz="quarter" idx="11"/>
          </p:nvPr>
        </p:nvSpPr>
        <p:spPr>
          <a:xfrm>
            <a:off x="4033588" y="6441231"/>
            <a:ext cx="9720511" cy="360040"/>
          </a:xfrm>
          <a:effectLst/>
        </p:spPr>
        <p:txBody>
          <a:bodyPr/>
          <a:lstStyle/>
          <a:p>
            <a:r>
              <a:rPr lang="en-US" dirty="0">
                <a:effectLst>
                  <a:outerShdw dist="38100" dir="2700000" algn="tl" rotWithShape="0">
                    <a:schemeClr val="bg1">
                      <a:alpha val="40000"/>
                    </a:schemeClr>
                  </a:outerShdw>
                </a:effectLst>
              </a:rPr>
              <a:t>Threat simulation against SAP</a:t>
            </a:r>
            <a:endParaRPr lang="en-SG" dirty="0">
              <a:effectLst>
                <a:outerShdw dist="38100" dir="2700000" algn="tl" rotWithShape="0">
                  <a:schemeClr val="bg1">
                    <a:alpha val="40000"/>
                  </a:schemeClr>
                </a:outerShdw>
              </a:effectLst>
            </a:endParaRPr>
          </a:p>
        </p:txBody>
      </p:sp>
      <p:pic>
        <p:nvPicPr>
          <p:cNvPr id="4" name="Picture 3" descr="slide1_divider.png"/>
          <p:cNvPicPr>
            <a:picLocks noChangeAspect="1"/>
          </p:cNvPicPr>
          <p:nvPr/>
        </p:nvPicPr>
        <p:blipFill>
          <a:blip r:embed="rId2" cstate="print"/>
          <a:stretch>
            <a:fillRect/>
          </a:stretch>
        </p:blipFill>
        <p:spPr>
          <a:xfrm>
            <a:off x="13970123" y="3006129"/>
            <a:ext cx="38100" cy="3867150"/>
          </a:xfrm>
          <a:prstGeom prst="rect">
            <a:avLst/>
          </a:prstGeom>
        </p:spPr>
      </p:pic>
      <p:pic>
        <p:nvPicPr>
          <p:cNvPr id="5" name="Picture 4" descr="slide1_logo.png"/>
          <p:cNvPicPr>
            <a:picLocks noChangeAspect="1"/>
          </p:cNvPicPr>
          <p:nvPr/>
        </p:nvPicPr>
        <p:blipFill>
          <a:blip r:embed="rId3" cstate="print"/>
          <a:stretch>
            <a:fillRect/>
          </a:stretch>
        </p:blipFill>
        <p:spPr>
          <a:xfrm>
            <a:off x="11089803" y="3006130"/>
            <a:ext cx="2447924" cy="2847973"/>
          </a:xfrm>
          <a:prstGeom prst="rect">
            <a:avLst/>
          </a:prstGeom>
        </p:spPr>
      </p:pic>
      <p:pic>
        <p:nvPicPr>
          <p:cNvPr id="1028" name="Picture 4" descr="sap logo - Liv-ex">
            <a:extLst>
              <a:ext uri="{FF2B5EF4-FFF2-40B4-BE49-F238E27FC236}">
                <a16:creationId xmlns:a16="http://schemas.microsoft.com/office/drawing/2014/main" id="{72902C8A-B0A4-4C06-A3F9-993B73A27C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74179" y="5001071"/>
            <a:ext cx="805057" cy="3935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3329537-FEA5-4347-8B69-4288B1539A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9243" y="7953399"/>
            <a:ext cx="2040453" cy="204045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08F9B18-71E6-49CB-9BD7-9973E6F61BE9}"/>
              </a:ext>
            </a:extLst>
          </p:cNvPr>
          <p:cNvSpPr txBox="1"/>
          <p:nvPr/>
        </p:nvSpPr>
        <p:spPr>
          <a:xfrm>
            <a:off x="7921451" y="8973625"/>
            <a:ext cx="9144000" cy="646331"/>
          </a:xfrm>
          <a:prstGeom prst="rect">
            <a:avLst/>
          </a:prstGeom>
          <a:noFill/>
        </p:spPr>
        <p:txBody>
          <a:bodyPr wrap="square">
            <a:spAutoFit/>
          </a:bodyPr>
          <a:lstStyle/>
          <a:p>
            <a:r>
              <a:rPr lang="en-US" dirty="0">
                <a:effectLst>
                  <a:outerShdw dist="38100" dir="2700000" algn="tl" rotWithShape="0">
                    <a:schemeClr val="bg1">
                      <a:alpha val="40000"/>
                    </a:schemeClr>
                  </a:outerShdw>
                </a:effectLst>
                <a:latin typeface="Eras Bold ITC" panose="020B0907030504020204" pitchFamily="34" charset="0"/>
              </a:rPr>
              <a:t>RED TEAM VILLAGE DEFCON 28</a:t>
            </a:r>
            <a:endParaRPr lang="en-SG" dirty="0">
              <a:effectLst>
                <a:outerShdw dist="38100" dir="2700000" algn="tl" rotWithShape="0">
                  <a:schemeClr val="bg1">
                    <a:alpha val="40000"/>
                  </a:schemeClr>
                </a:outerShdw>
              </a:effectLst>
              <a:latin typeface="Eras Bold ITC" panose="020B0907030504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B32121"/>
                </a:solidFill>
              </a:rPr>
              <a:t>Phishing SAP users</a:t>
            </a:r>
            <a:endParaRPr lang="en-SG" dirty="0">
              <a:solidFill>
                <a:srgbClr val="B32121"/>
              </a:solidFill>
            </a:endParaRPr>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30" name="Text Placeholder 7"/>
          <p:cNvSpPr txBox="1">
            <a:spLocks/>
          </p:cNvSpPr>
          <p:nvPr/>
        </p:nvSpPr>
        <p:spPr>
          <a:xfrm>
            <a:off x="1728340" y="2832983"/>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lang="en-US" sz="3500" dirty="0">
                <a:solidFill>
                  <a:srgbClr val="B32121"/>
                </a:solidFill>
                <a:effectLst>
                  <a:outerShdw dist="38100" dir="2700000" algn="tl" rotWithShape="0">
                    <a:schemeClr val="bg1">
                      <a:alpha val="40000"/>
                    </a:schemeClr>
                  </a:outerShdw>
                </a:effectLst>
                <a:latin typeface="+mj-lt"/>
              </a:rPr>
              <a:t>Excel Macros</a:t>
            </a:r>
            <a:endPar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31" name="TextBox 30"/>
          <p:cNvSpPr txBox="1"/>
          <p:nvPr/>
        </p:nvSpPr>
        <p:spPr>
          <a:xfrm>
            <a:off x="1807298" y="3715627"/>
            <a:ext cx="4896544" cy="2541978"/>
          </a:xfrm>
          <a:prstGeom prst="rect">
            <a:avLst/>
          </a:prstGeom>
          <a:noFill/>
          <a:effectLst/>
        </p:spPr>
        <p:txBody>
          <a:bodyPr wrap="square" rtlCol="0">
            <a:spAutoFit/>
          </a:bodyPr>
          <a:lstStyle/>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SAP Tables are accessible from Excel and VB via SAPGUI scripting. SSO will typically just sign you in and it will execute in the context of your user.</a:t>
            </a:r>
          </a:p>
          <a:p>
            <a:pPr>
              <a:lnSpc>
                <a:spcPts val="2400"/>
              </a:lnSpc>
            </a:pPr>
            <a:endPar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a:p>
            <a:pPr>
              <a:lnSpc>
                <a:spcPts val="2400"/>
              </a:lnSpc>
            </a:pP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That’s great but we still need to know the hostname, client number, and maybe even domain.</a:t>
            </a: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5" name="Picture 4" descr="A screenshot of a social media post&#10;&#10;Description automatically generated">
            <a:extLst>
              <a:ext uri="{FF2B5EF4-FFF2-40B4-BE49-F238E27FC236}">
                <a16:creationId xmlns:a16="http://schemas.microsoft.com/office/drawing/2014/main" id="{E5126A79-4E46-4C47-A2B7-328C189DCB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737" r="5152"/>
          <a:stretch/>
        </p:blipFill>
        <p:spPr>
          <a:xfrm>
            <a:off x="8065467" y="1322493"/>
            <a:ext cx="9145016" cy="4178383"/>
          </a:xfrm>
          <a:prstGeom prst="rect">
            <a:avLst/>
          </a:prstGeom>
        </p:spPr>
      </p:pic>
      <p:pic>
        <p:nvPicPr>
          <p:cNvPr id="10" name="Picture 9">
            <a:extLst>
              <a:ext uri="{FF2B5EF4-FFF2-40B4-BE49-F238E27FC236}">
                <a16:creationId xmlns:a16="http://schemas.microsoft.com/office/drawing/2014/main" id="{990A3C97-EBC2-431C-B8D6-6211C824061E}"/>
              </a:ext>
            </a:extLst>
          </p:cNvPr>
          <p:cNvPicPr>
            <a:picLocks noChangeAspect="1"/>
          </p:cNvPicPr>
          <p:nvPr/>
        </p:nvPicPr>
        <p:blipFill>
          <a:blip r:embed="rId4"/>
          <a:stretch>
            <a:fillRect/>
          </a:stretch>
        </p:blipFill>
        <p:spPr>
          <a:xfrm>
            <a:off x="8641531" y="5547962"/>
            <a:ext cx="7608725" cy="3537322"/>
          </a:xfrm>
          <a:prstGeom prst="rect">
            <a:avLst/>
          </a:prstGeom>
        </p:spPr>
      </p:pic>
    </p:spTree>
    <p:extLst>
      <p:ext uri="{BB962C8B-B14F-4D97-AF65-F5344CB8AC3E}">
        <p14:creationId xmlns:p14="http://schemas.microsoft.com/office/powerpoint/2010/main" val="2074864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B32121"/>
                </a:solidFill>
              </a:rPr>
              <a:t>Hostnames Required?</a:t>
            </a:r>
            <a:endParaRPr lang="en-SG" dirty="0">
              <a:solidFill>
                <a:srgbClr val="B32121"/>
              </a:solidFill>
            </a:endParaRPr>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28" name="Text Placeholder 7"/>
          <p:cNvSpPr txBox="1">
            <a:spLocks/>
          </p:cNvSpPr>
          <p:nvPr/>
        </p:nvSpPr>
        <p:spPr>
          <a:xfrm>
            <a:off x="811796" y="2509133"/>
            <a:ext cx="5977087"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lang="en-SG" sz="3500" dirty="0">
                <a:solidFill>
                  <a:srgbClr val="B32121"/>
                </a:solidFill>
                <a:effectLst>
                  <a:outerShdw dist="38100" dir="2700000" algn="tl" rotWithShape="0">
                    <a:schemeClr val="bg1">
                      <a:alpha val="40000"/>
                    </a:schemeClr>
                  </a:outerShdw>
                </a:effectLst>
                <a:latin typeface="+mj-lt"/>
              </a:rPr>
              <a:t>Information Disclosure</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30" name="Text Placeholder 7"/>
          <p:cNvSpPr txBox="1">
            <a:spLocks/>
          </p:cNvSpPr>
          <p:nvPr/>
        </p:nvSpPr>
        <p:spPr>
          <a:xfrm>
            <a:off x="870947" y="5686869"/>
            <a:ext cx="5839226"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lang="en-US" sz="3500" dirty="0">
                <a:solidFill>
                  <a:srgbClr val="B32121"/>
                </a:solidFill>
                <a:effectLst>
                  <a:outerShdw dist="38100" dir="2700000" algn="tl" rotWithShape="0">
                    <a:schemeClr val="bg1">
                      <a:alpha val="40000"/>
                    </a:schemeClr>
                  </a:outerShdw>
                </a:effectLst>
                <a:latin typeface="+mj-lt"/>
              </a:rPr>
              <a:t>Auth bypass</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4" name="Picture 3">
            <a:extLst>
              <a:ext uri="{FF2B5EF4-FFF2-40B4-BE49-F238E27FC236}">
                <a16:creationId xmlns:a16="http://schemas.microsoft.com/office/drawing/2014/main" id="{96BC1DF7-A0FA-4B8D-A209-370ECAC50ECB}"/>
              </a:ext>
            </a:extLst>
          </p:cNvPr>
          <p:cNvPicPr>
            <a:picLocks noChangeAspect="1"/>
          </p:cNvPicPr>
          <p:nvPr/>
        </p:nvPicPr>
        <p:blipFill>
          <a:blip r:embed="rId3"/>
          <a:stretch>
            <a:fillRect/>
          </a:stretch>
        </p:blipFill>
        <p:spPr>
          <a:xfrm>
            <a:off x="7126337" y="4870288"/>
            <a:ext cx="10582460" cy="2751296"/>
          </a:xfrm>
          <a:prstGeom prst="rect">
            <a:avLst/>
          </a:prstGeom>
        </p:spPr>
      </p:pic>
      <p:sp>
        <p:nvSpPr>
          <p:cNvPr id="6" name="TextBox 5">
            <a:extLst>
              <a:ext uri="{FF2B5EF4-FFF2-40B4-BE49-F238E27FC236}">
                <a16:creationId xmlns:a16="http://schemas.microsoft.com/office/drawing/2014/main" id="{0CF902D5-BD42-4536-BA7C-1D8326B0EF36}"/>
              </a:ext>
            </a:extLst>
          </p:cNvPr>
          <p:cNvSpPr txBox="1"/>
          <p:nvPr/>
        </p:nvSpPr>
        <p:spPr>
          <a:xfrm>
            <a:off x="930755" y="3156833"/>
            <a:ext cx="5643837" cy="1003095"/>
          </a:xfrm>
          <a:prstGeom prst="rect">
            <a:avLst/>
          </a:prstGeom>
          <a:noFill/>
          <a:effectLst/>
        </p:spPr>
        <p:txBody>
          <a:bodyPr wrap="square" rtlCol="0">
            <a:spAutoFit/>
          </a:bodyPr>
          <a:lstStyle/>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Web Dispatcher</a:t>
            </a:r>
          </a:p>
          <a:p>
            <a:pPr>
              <a:lnSpc>
                <a:spcPts val="2400"/>
              </a:lnSpc>
            </a:pPr>
            <a:r>
              <a:rPr lang="en-SG" sz="1900" dirty="0">
                <a:solidFill>
                  <a:srgbClr val="646464"/>
                </a:solidFill>
                <a:effectLst>
                  <a:outerShdw dist="38100" dir="2700000" algn="tl" rotWithShape="0">
                    <a:schemeClr val="bg1">
                      <a:alpha val="40000"/>
                    </a:schemeClr>
                  </a:outerShdw>
                </a:effectLst>
                <a:latin typeface="Calibri" pitchFamily="34" charset="0"/>
                <a:cs typeface="Calibri" pitchFamily="34" charset="0"/>
              </a:rPr>
              <a:t>Discloses hostname, services, OS version, patches, etc..</a:t>
            </a:r>
          </a:p>
          <a:p>
            <a:pPr>
              <a:lnSpc>
                <a:spcPts val="2400"/>
              </a:lnSpc>
            </a:pPr>
            <a:r>
              <a:rPr lang="en-SG" sz="1900" dirty="0">
                <a:solidFill>
                  <a:srgbClr val="646464"/>
                </a:solidFill>
                <a:effectLst>
                  <a:outerShdw dist="38100" dir="2700000" algn="tl" rotWithShape="0">
                    <a:schemeClr val="bg1">
                      <a:alpha val="40000"/>
                    </a:schemeClr>
                  </a:outerShdw>
                </a:effectLst>
                <a:latin typeface="Calibri" pitchFamily="34" charset="0"/>
                <a:cs typeface="Calibri" pitchFamily="34" charset="0"/>
              </a:rPr>
              <a:t>Typically doesn’t require any auth</a:t>
            </a:r>
          </a:p>
        </p:txBody>
      </p:sp>
      <p:pic>
        <p:nvPicPr>
          <p:cNvPr id="8" name="Picture 7">
            <a:extLst>
              <a:ext uri="{FF2B5EF4-FFF2-40B4-BE49-F238E27FC236}">
                <a16:creationId xmlns:a16="http://schemas.microsoft.com/office/drawing/2014/main" id="{2C95CAD2-4F17-41DF-A67D-1070AD27180D}"/>
              </a:ext>
            </a:extLst>
          </p:cNvPr>
          <p:cNvPicPr>
            <a:picLocks noChangeAspect="1"/>
          </p:cNvPicPr>
          <p:nvPr/>
        </p:nvPicPr>
        <p:blipFill rotWithShape="1">
          <a:blip r:embed="rId4"/>
          <a:srcRect r="67436" b="14194"/>
          <a:stretch/>
        </p:blipFill>
        <p:spPr>
          <a:xfrm>
            <a:off x="13964495" y="2272331"/>
            <a:ext cx="3650521" cy="6188750"/>
          </a:xfrm>
          <a:prstGeom prst="rect">
            <a:avLst/>
          </a:prstGeom>
        </p:spPr>
      </p:pic>
      <p:pic>
        <p:nvPicPr>
          <p:cNvPr id="17" name="Picture 16">
            <a:extLst>
              <a:ext uri="{FF2B5EF4-FFF2-40B4-BE49-F238E27FC236}">
                <a16:creationId xmlns:a16="http://schemas.microsoft.com/office/drawing/2014/main" id="{D1B06910-1705-48BC-A1E6-ECE87580C041}"/>
              </a:ext>
            </a:extLst>
          </p:cNvPr>
          <p:cNvPicPr>
            <a:picLocks noChangeAspect="1"/>
          </p:cNvPicPr>
          <p:nvPr/>
        </p:nvPicPr>
        <p:blipFill rotWithShape="1">
          <a:blip r:embed="rId5"/>
          <a:srcRect r="2352"/>
          <a:stretch/>
        </p:blipFill>
        <p:spPr>
          <a:xfrm>
            <a:off x="7126337" y="2274424"/>
            <a:ext cx="6913848" cy="2452718"/>
          </a:xfrm>
          <a:prstGeom prst="rect">
            <a:avLst/>
          </a:prstGeom>
        </p:spPr>
      </p:pic>
      <p:sp>
        <p:nvSpPr>
          <p:cNvPr id="22" name="TextBox 21">
            <a:extLst>
              <a:ext uri="{FF2B5EF4-FFF2-40B4-BE49-F238E27FC236}">
                <a16:creationId xmlns:a16="http://schemas.microsoft.com/office/drawing/2014/main" id="{21E5690B-AFAE-453A-AD88-9C73EBC13F6C}"/>
              </a:ext>
            </a:extLst>
          </p:cNvPr>
          <p:cNvSpPr txBox="1"/>
          <p:nvPr/>
        </p:nvSpPr>
        <p:spPr>
          <a:xfrm>
            <a:off x="1066336" y="6431843"/>
            <a:ext cx="5643837" cy="1631216"/>
          </a:xfrm>
          <a:prstGeom prst="rect">
            <a:avLst/>
          </a:prstGeom>
          <a:noFill/>
        </p:spPr>
        <p:txBody>
          <a:bodyPr wrap="square">
            <a:spAutoFit/>
          </a:bodyPr>
          <a:lstStyle/>
          <a:p>
            <a:pPr>
              <a:lnSpc>
                <a:spcPts val="2400"/>
              </a:lnSpc>
            </a:pPr>
            <a:r>
              <a:rPr lang="en-SG" sz="2000" dirty="0">
                <a:solidFill>
                  <a:srgbClr val="646464"/>
                </a:solidFill>
                <a:latin typeface="Calibri" pitchFamily="34" charset="0"/>
                <a:cs typeface="Calibri" pitchFamily="34" charset="0"/>
              </a:rPr>
              <a:t>Swap default.html for index.html</a:t>
            </a:r>
          </a:p>
          <a:p>
            <a:pPr>
              <a:lnSpc>
                <a:spcPts val="2400"/>
              </a:lnSpc>
            </a:pPr>
            <a:endParaRPr lang="en-SG" sz="2000" dirty="0">
              <a:solidFill>
                <a:schemeClr val="tx1">
                  <a:lumMod val="50000"/>
                  <a:lumOff val="50000"/>
                </a:schemeClr>
              </a:solidFill>
              <a:latin typeface="Calibri" pitchFamily="34" charset="0"/>
              <a:cs typeface="Calibri" pitchFamily="34" charset="0"/>
            </a:endParaRPr>
          </a:p>
          <a:p>
            <a:pPr>
              <a:lnSpc>
                <a:spcPts val="2400"/>
              </a:lnSpc>
            </a:pPr>
            <a:r>
              <a:rPr lang="en-US" sz="2000" b="0" i="0" dirty="0">
                <a:solidFill>
                  <a:srgbClr val="646464"/>
                </a:solidFill>
                <a:effectLst/>
                <a:latin typeface="Calibri" panose="020F0502020204030204" pitchFamily="34" charset="0"/>
                <a:cs typeface="Calibri" panose="020F0502020204030204" pitchFamily="34" charset="0"/>
              </a:rPr>
              <a:t>SAP Note 2258786 patch</a:t>
            </a:r>
          </a:p>
          <a:p>
            <a:pPr>
              <a:lnSpc>
                <a:spcPts val="2400"/>
              </a:lnSpc>
            </a:pPr>
            <a:endParaRPr lang="en-US" sz="2000" dirty="0">
              <a:solidFill>
                <a:srgbClr val="646464"/>
              </a:solidFill>
              <a:latin typeface="Calibri" panose="020F0502020204030204" pitchFamily="34" charset="0"/>
              <a:cs typeface="Calibri" panose="020F0502020204030204" pitchFamily="34" charset="0"/>
            </a:endParaRPr>
          </a:p>
          <a:p>
            <a:pPr>
              <a:lnSpc>
                <a:spcPts val="2400"/>
              </a:lnSpc>
            </a:pPr>
            <a:r>
              <a:rPr lang="en-US" sz="1100" b="0" i="1" dirty="0">
                <a:solidFill>
                  <a:srgbClr val="252729"/>
                </a:solidFill>
                <a:effectLst/>
                <a:latin typeface="Open Sans"/>
              </a:rPr>
              <a:t>/sap/public/info</a:t>
            </a:r>
            <a:r>
              <a:rPr lang="en-US" sz="2000" dirty="0">
                <a:solidFill>
                  <a:srgbClr val="646464"/>
                </a:solidFill>
                <a:latin typeface="Calibri" panose="020F0502020204030204" pitchFamily="34" charset="0"/>
                <a:cs typeface="Calibri" panose="020F0502020204030204" pitchFamily="34" charset="0"/>
              </a:rPr>
              <a:t> </a:t>
            </a:r>
            <a:r>
              <a:rPr lang="en-US" sz="1200" dirty="0">
                <a:solidFill>
                  <a:srgbClr val="646464"/>
                </a:solidFill>
                <a:latin typeface="Calibri" panose="020F0502020204030204" pitchFamily="34" charset="0"/>
                <a:cs typeface="Calibri" panose="020F0502020204030204" pitchFamily="34" charset="0"/>
              </a:rPr>
              <a:t>also worth a look</a:t>
            </a:r>
            <a:r>
              <a:rPr lang="en-US" sz="1200" b="0" i="0" dirty="0">
                <a:solidFill>
                  <a:srgbClr val="646464"/>
                </a:solidFill>
                <a:effectLst/>
                <a:latin typeface="Calibri" panose="020F0502020204030204" pitchFamily="34" charset="0"/>
                <a:cs typeface="Calibri" panose="020F0502020204030204" pitchFamily="34" charset="0"/>
              </a:rPr>
              <a:t> </a:t>
            </a:r>
            <a:endParaRPr lang="en-SG" sz="2000" dirty="0">
              <a:solidFill>
                <a:srgbClr val="646464"/>
              </a:solidFill>
              <a:latin typeface="Calibri" panose="020F0502020204030204" pitchFamily="34" charset="0"/>
              <a:cs typeface="Calibri" pitchFamily="34" charset="0"/>
            </a:endParaRPr>
          </a:p>
        </p:txBody>
      </p:sp>
      <p:pic>
        <p:nvPicPr>
          <p:cNvPr id="20" name="Picture 19">
            <a:extLst>
              <a:ext uri="{FF2B5EF4-FFF2-40B4-BE49-F238E27FC236}">
                <a16:creationId xmlns:a16="http://schemas.microsoft.com/office/drawing/2014/main" id="{FE406B6A-4A73-4CDF-9AB9-6F6A988A85E7}"/>
              </a:ext>
            </a:extLst>
          </p:cNvPr>
          <p:cNvPicPr>
            <a:picLocks noChangeAspect="1"/>
          </p:cNvPicPr>
          <p:nvPr/>
        </p:nvPicPr>
        <p:blipFill>
          <a:blip r:embed="rId6"/>
          <a:stretch>
            <a:fillRect/>
          </a:stretch>
        </p:blipFill>
        <p:spPr>
          <a:xfrm>
            <a:off x="12409135" y="6868104"/>
            <a:ext cx="5341987" cy="2295293"/>
          </a:xfrm>
          <a:prstGeom prst="rect">
            <a:avLst/>
          </a:prstGeom>
        </p:spPr>
      </p:pic>
    </p:spTree>
    <p:extLst>
      <p:ext uri="{BB962C8B-B14F-4D97-AF65-F5344CB8AC3E}">
        <p14:creationId xmlns:p14="http://schemas.microsoft.com/office/powerpoint/2010/main" val="3708958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B32121"/>
                </a:solidFill>
              </a:rPr>
              <a:t>Grabbing Plaintext Creds</a:t>
            </a:r>
            <a:endParaRPr lang="en-SG" dirty="0">
              <a:solidFill>
                <a:srgbClr val="B32121"/>
              </a:solidFill>
            </a:endParaRPr>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30" name="Text Placeholder 7"/>
          <p:cNvSpPr txBox="1">
            <a:spLocks/>
          </p:cNvSpPr>
          <p:nvPr/>
        </p:nvSpPr>
        <p:spPr>
          <a:xfrm>
            <a:off x="1729186" y="4805683"/>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Sniffing</a:t>
            </a:r>
            <a:r>
              <a:rPr kumimoji="0" lang="en-US" sz="3500" b="0" i="0" u="none" strike="noStrike" kern="1200" cap="none" spc="0" normalizeH="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 Credentials</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31" name="TextBox 30"/>
          <p:cNvSpPr txBox="1"/>
          <p:nvPr/>
        </p:nvSpPr>
        <p:spPr>
          <a:xfrm>
            <a:off x="1801617" y="5313864"/>
            <a:ext cx="4896544" cy="1323439"/>
          </a:xfrm>
          <a:prstGeom prst="rect">
            <a:avLst/>
          </a:prstGeom>
          <a:noFill/>
          <a:effectLst/>
        </p:spPr>
        <p:txBody>
          <a:bodyPr wrap="square" rtlCol="0">
            <a:spAutoFit/>
          </a:bodyPr>
          <a:lstStyle/>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SAP Wireshark Dissector:</a:t>
            </a:r>
          </a:p>
          <a:p>
            <a:pPr>
              <a:lnSpc>
                <a:spcPts val="2400"/>
              </a:lnSpc>
            </a:pPr>
            <a:r>
              <a:rPr lang="en-US" sz="2000" dirty="0">
                <a:hlinkClick r:id="rId3"/>
              </a:rPr>
              <a:t>https://www.secureauth.com/labs/open-source-tools/sap-dissection-plug-wireshark</a:t>
            </a:r>
            <a:endPar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sp>
        <p:nvSpPr>
          <p:cNvPr id="17" name="Text Placeholder 7">
            <a:extLst>
              <a:ext uri="{FF2B5EF4-FFF2-40B4-BE49-F238E27FC236}">
                <a16:creationId xmlns:a16="http://schemas.microsoft.com/office/drawing/2014/main" id="{6C2BBE7C-BD72-4A6F-9F25-5DCB8388F721}"/>
              </a:ext>
            </a:extLst>
          </p:cNvPr>
          <p:cNvSpPr txBox="1">
            <a:spLocks/>
          </p:cNvSpPr>
          <p:nvPr/>
        </p:nvSpPr>
        <p:spPr>
          <a:xfrm>
            <a:off x="1749052" y="3365308"/>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lang="en-US" sz="3500" dirty="0">
                <a:solidFill>
                  <a:srgbClr val="B32121"/>
                </a:solidFill>
                <a:effectLst>
                  <a:outerShdw dist="38100" dir="2700000" algn="tl" rotWithShape="0">
                    <a:schemeClr val="bg1">
                      <a:alpha val="40000"/>
                    </a:schemeClr>
                  </a:outerShdw>
                </a:effectLst>
                <a:latin typeface="+mj-lt"/>
              </a:rPr>
              <a:t>SAPGUI Macros</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pic>
        <p:nvPicPr>
          <p:cNvPr id="10" name="Picture 9">
            <a:extLst>
              <a:ext uri="{FF2B5EF4-FFF2-40B4-BE49-F238E27FC236}">
                <a16:creationId xmlns:a16="http://schemas.microsoft.com/office/drawing/2014/main" id="{A5002C99-02C3-44C4-878F-51020CCCCE19}"/>
              </a:ext>
            </a:extLst>
          </p:cNvPr>
          <p:cNvPicPr>
            <a:picLocks noChangeAspect="1"/>
          </p:cNvPicPr>
          <p:nvPr/>
        </p:nvPicPr>
        <p:blipFill rotWithShape="1">
          <a:blip r:embed="rId4"/>
          <a:srcRect r="22412"/>
          <a:stretch/>
        </p:blipFill>
        <p:spPr>
          <a:xfrm>
            <a:off x="12333502" y="2250434"/>
            <a:ext cx="3960440" cy="1929727"/>
          </a:xfrm>
          <a:prstGeom prst="rect">
            <a:avLst/>
          </a:prstGeom>
        </p:spPr>
      </p:pic>
      <p:sp>
        <p:nvSpPr>
          <p:cNvPr id="14" name="TextBox 13">
            <a:extLst>
              <a:ext uri="{FF2B5EF4-FFF2-40B4-BE49-F238E27FC236}">
                <a16:creationId xmlns:a16="http://schemas.microsoft.com/office/drawing/2014/main" id="{9D9DABBB-51BD-4087-8E38-534BD79415AE}"/>
              </a:ext>
            </a:extLst>
          </p:cNvPr>
          <p:cNvSpPr txBox="1"/>
          <p:nvPr/>
        </p:nvSpPr>
        <p:spPr>
          <a:xfrm>
            <a:off x="1804420" y="3918299"/>
            <a:ext cx="4968552" cy="1003095"/>
          </a:xfrm>
          <a:prstGeom prst="rect">
            <a:avLst/>
          </a:prstGeom>
          <a:noFill/>
          <a:effectLst/>
        </p:spPr>
        <p:txBody>
          <a:bodyPr wrap="square" rtlCol="0">
            <a:spAutoFit/>
          </a:bodyPr>
          <a:lstStyle/>
          <a:p>
            <a:pPr>
              <a:lnSpc>
                <a:spcPts val="2400"/>
              </a:lnSpc>
            </a:pP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Regularly store hard-coded credentials as well, might also be some fun backdoor opportunities or persistence.</a:t>
            </a:r>
          </a:p>
        </p:txBody>
      </p:sp>
      <p:pic>
        <p:nvPicPr>
          <p:cNvPr id="5" name="Picture 4">
            <a:extLst>
              <a:ext uri="{FF2B5EF4-FFF2-40B4-BE49-F238E27FC236}">
                <a16:creationId xmlns:a16="http://schemas.microsoft.com/office/drawing/2014/main" id="{56EF2C1F-024B-4F8B-BC14-5A0667CB631B}"/>
              </a:ext>
            </a:extLst>
          </p:cNvPr>
          <p:cNvPicPr>
            <a:picLocks noChangeAspect="1"/>
          </p:cNvPicPr>
          <p:nvPr/>
        </p:nvPicPr>
        <p:blipFill>
          <a:blip r:embed="rId5"/>
          <a:stretch>
            <a:fillRect/>
          </a:stretch>
        </p:blipFill>
        <p:spPr>
          <a:xfrm>
            <a:off x="6877758" y="4352999"/>
            <a:ext cx="5450212" cy="2895870"/>
          </a:xfrm>
          <a:prstGeom prst="rect">
            <a:avLst/>
          </a:prstGeom>
        </p:spPr>
      </p:pic>
      <p:pic>
        <p:nvPicPr>
          <p:cNvPr id="7" name="Picture 6">
            <a:extLst>
              <a:ext uri="{FF2B5EF4-FFF2-40B4-BE49-F238E27FC236}">
                <a16:creationId xmlns:a16="http://schemas.microsoft.com/office/drawing/2014/main" id="{584D2201-DACA-4147-A9F5-C25AB33C51D3}"/>
              </a:ext>
            </a:extLst>
          </p:cNvPr>
          <p:cNvPicPr>
            <a:picLocks noChangeAspect="1"/>
          </p:cNvPicPr>
          <p:nvPr/>
        </p:nvPicPr>
        <p:blipFill>
          <a:blip r:embed="rId6"/>
          <a:stretch>
            <a:fillRect/>
          </a:stretch>
        </p:blipFill>
        <p:spPr>
          <a:xfrm>
            <a:off x="14131295" y="7950887"/>
            <a:ext cx="1999068" cy="475348"/>
          </a:xfrm>
          <a:prstGeom prst="rect">
            <a:avLst/>
          </a:prstGeom>
        </p:spPr>
      </p:pic>
      <p:pic>
        <p:nvPicPr>
          <p:cNvPr id="2050" name="Picture 2">
            <a:extLst>
              <a:ext uri="{FF2B5EF4-FFF2-40B4-BE49-F238E27FC236}">
                <a16:creationId xmlns:a16="http://schemas.microsoft.com/office/drawing/2014/main" id="{D0E3D140-3FC3-4234-9B3B-1DE85052DE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1129" y="1728273"/>
            <a:ext cx="2504080" cy="24803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screenshot of a social media post&#10;&#10;Description automatically generated">
            <a:extLst>
              <a:ext uri="{FF2B5EF4-FFF2-40B4-BE49-F238E27FC236}">
                <a16:creationId xmlns:a16="http://schemas.microsoft.com/office/drawing/2014/main" id="{C6D0E2F5-3F49-47B2-A090-C98E195677B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860390" y="4976310"/>
            <a:ext cx="5482849" cy="3808266"/>
          </a:xfrm>
          <a:prstGeom prst="rect">
            <a:avLst/>
          </a:prstGeom>
        </p:spPr>
      </p:pic>
      <p:sp>
        <p:nvSpPr>
          <p:cNvPr id="18" name="Arrow: Right 17">
            <a:extLst>
              <a:ext uri="{FF2B5EF4-FFF2-40B4-BE49-F238E27FC236}">
                <a16:creationId xmlns:a16="http://schemas.microsoft.com/office/drawing/2014/main" id="{1AAFE0CF-45B5-48E9-8C82-91FFD7DC8BE9}"/>
              </a:ext>
            </a:extLst>
          </p:cNvPr>
          <p:cNvSpPr/>
          <p:nvPr/>
        </p:nvSpPr>
        <p:spPr>
          <a:xfrm>
            <a:off x="10889686" y="8391706"/>
            <a:ext cx="1483438" cy="3076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0683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B32121"/>
                </a:solidFill>
              </a:rPr>
              <a:t>Dialog vs non-dialog users</a:t>
            </a:r>
            <a:endParaRPr lang="en-SG" dirty="0">
              <a:solidFill>
                <a:srgbClr val="B32121"/>
              </a:solidFill>
            </a:endParaRPr>
          </a:p>
        </p:txBody>
      </p:sp>
      <p:pic>
        <p:nvPicPr>
          <p:cNvPr id="9" name="Picture 8" descr="slide5_divider.png"/>
          <p:cNvPicPr>
            <a:picLocks noChangeAspect="1"/>
          </p:cNvPicPr>
          <p:nvPr/>
        </p:nvPicPr>
        <p:blipFill>
          <a:blip r:embed="rId2" cstate="print"/>
          <a:stretch>
            <a:fillRect/>
          </a:stretch>
        </p:blipFill>
        <p:spPr>
          <a:xfrm>
            <a:off x="8919590" y="2794501"/>
            <a:ext cx="95250" cy="5038725"/>
          </a:xfrm>
          <a:prstGeom prst="rect">
            <a:avLst/>
          </a:prstGeom>
        </p:spPr>
      </p:pic>
      <p:sp>
        <p:nvSpPr>
          <p:cNvPr id="28" name="Text Placeholder 7"/>
          <p:cNvSpPr txBox="1">
            <a:spLocks/>
          </p:cNvSpPr>
          <p:nvPr/>
        </p:nvSpPr>
        <p:spPr>
          <a:xfrm>
            <a:off x="1728763" y="269681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User Types</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9" name="TextBox 28"/>
          <p:cNvSpPr txBox="1"/>
          <p:nvPr/>
        </p:nvSpPr>
        <p:spPr>
          <a:xfrm>
            <a:off x="1787735" y="3382041"/>
            <a:ext cx="12528969" cy="1169551"/>
          </a:xfrm>
          <a:prstGeom prst="rect">
            <a:avLst/>
          </a:prstGeom>
          <a:noFill/>
          <a:effectLst/>
        </p:spPr>
        <p:txBody>
          <a:bodyPr wrap="square" rtlCol="0">
            <a:spAutoFit/>
          </a:bodyPr>
          <a:lstStyle/>
          <a:p>
            <a:r>
              <a:rPr lang="en-US" sz="1400" b="1" dirty="0">
                <a:solidFill>
                  <a:schemeClr val="tx1">
                    <a:lumMod val="85000"/>
                    <a:lumOff val="15000"/>
                  </a:schemeClr>
                </a:solidFill>
                <a:latin typeface="Calibri" panose="020F0502020204030204" pitchFamily="34" charset="0"/>
                <a:cs typeface="Calibri" panose="020F0502020204030204" pitchFamily="34" charset="0"/>
              </a:rPr>
              <a:t>Dialog user</a:t>
            </a:r>
            <a:r>
              <a:rPr lang="en-US" sz="1400" dirty="0">
                <a:solidFill>
                  <a:schemeClr val="tx1">
                    <a:lumMod val="85000"/>
                    <a:lumOff val="15000"/>
                  </a:schemeClr>
                </a:solidFill>
                <a:latin typeface="Calibri" panose="020F0502020204030204" pitchFamily="34" charset="0"/>
                <a:cs typeface="Calibri" panose="020F0502020204030204" pitchFamily="34" charset="0"/>
              </a:rPr>
              <a:t> − This user is used for interactive system access from GUI.</a:t>
            </a:r>
          </a:p>
          <a:p>
            <a:r>
              <a:rPr lang="en-US" sz="1400" b="1" dirty="0">
                <a:solidFill>
                  <a:schemeClr val="tx1">
                    <a:lumMod val="85000"/>
                    <a:lumOff val="15000"/>
                  </a:schemeClr>
                </a:solidFill>
                <a:latin typeface="Calibri" panose="020F0502020204030204" pitchFamily="34" charset="0"/>
                <a:cs typeface="Calibri" panose="020F0502020204030204" pitchFamily="34" charset="0"/>
              </a:rPr>
              <a:t>System user</a:t>
            </a:r>
            <a:r>
              <a:rPr lang="en-US" sz="1400" dirty="0">
                <a:solidFill>
                  <a:schemeClr val="tx1">
                    <a:lumMod val="85000"/>
                    <a:lumOff val="15000"/>
                  </a:schemeClr>
                </a:solidFill>
                <a:latin typeface="Calibri" panose="020F0502020204030204" pitchFamily="34" charset="0"/>
                <a:cs typeface="Calibri" panose="020F0502020204030204" pitchFamily="34" charset="0"/>
              </a:rPr>
              <a:t> − This user is used for background processing, communication within a system.</a:t>
            </a:r>
          </a:p>
          <a:p>
            <a:r>
              <a:rPr lang="en-US" sz="1400" b="1" dirty="0">
                <a:solidFill>
                  <a:schemeClr val="tx1">
                    <a:lumMod val="85000"/>
                    <a:lumOff val="15000"/>
                  </a:schemeClr>
                </a:solidFill>
                <a:latin typeface="Calibri" panose="020F0502020204030204" pitchFamily="34" charset="0"/>
                <a:cs typeface="Calibri" panose="020F0502020204030204" pitchFamily="34" charset="0"/>
              </a:rPr>
              <a:t>Communication user</a:t>
            </a:r>
            <a:r>
              <a:rPr lang="en-US" sz="1400" dirty="0">
                <a:solidFill>
                  <a:schemeClr val="tx1">
                    <a:lumMod val="85000"/>
                    <a:lumOff val="15000"/>
                  </a:schemeClr>
                </a:solidFill>
                <a:latin typeface="Calibri" panose="020F0502020204030204" pitchFamily="34" charset="0"/>
                <a:cs typeface="Calibri" panose="020F0502020204030204" pitchFamily="34" charset="0"/>
              </a:rPr>
              <a:t> − This user is used for external RFC calls.</a:t>
            </a:r>
          </a:p>
          <a:p>
            <a:r>
              <a:rPr lang="en-US" sz="1400" b="1" dirty="0">
                <a:solidFill>
                  <a:schemeClr val="tx1">
                    <a:lumMod val="85000"/>
                    <a:lumOff val="15000"/>
                  </a:schemeClr>
                </a:solidFill>
                <a:latin typeface="Calibri" panose="020F0502020204030204" pitchFamily="34" charset="0"/>
                <a:cs typeface="Calibri" panose="020F0502020204030204" pitchFamily="34" charset="0"/>
              </a:rPr>
              <a:t>Service user</a:t>
            </a:r>
            <a:r>
              <a:rPr lang="en-US" sz="1400" dirty="0">
                <a:solidFill>
                  <a:schemeClr val="tx1">
                    <a:lumMod val="85000"/>
                    <a:lumOff val="15000"/>
                  </a:schemeClr>
                </a:solidFill>
                <a:latin typeface="Calibri" panose="020F0502020204030204" pitchFamily="34" charset="0"/>
                <a:cs typeface="Calibri" panose="020F0502020204030204" pitchFamily="34" charset="0"/>
              </a:rPr>
              <a:t> − This user is created for a larger and anonymous group of users.</a:t>
            </a:r>
          </a:p>
          <a:p>
            <a:r>
              <a:rPr lang="en-US" sz="1400" b="1" dirty="0">
                <a:solidFill>
                  <a:schemeClr val="tx1">
                    <a:lumMod val="85000"/>
                    <a:lumOff val="15000"/>
                  </a:schemeClr>
                </a:solidFill>
                <a:latin typeface="Calibri" panose="020F0502020204030204" pitchFamily="34" charset="0"/>
                <a:cs typeface="Calibri" panose="020F0502020204030204" pitchFamily="34" charset="0"/>
              </a:rPr>
              <a:t>Reference user</a:t>
            </a:r>
            <a:r>
              <a:rPr lang="en-US" sz="1400" dirty="0">
                <a:solidFill>
                  <a:schemeClr val="tx1">
                    <a:lumMod val="85000"/>
                    <a:lumOff val="15000"/>
                  </a:schemeClr>
                </a:solidFill>
                <a:latin typeface="Calibri" panose="020F0502020204030204" pitchFamily="34" charset="0"/>
                <a:cs typeface="Calibri" panose="020F0502020204030204" pitchFamily="34" charset="0"/>
              </a:rPr>
              <a:t> − It is not possible to log on to the system with this user type.</a:t>
            </a:r>
          </a:p>
        </p:txBody>
      </p:sp>
      <p:sp>
        <p:nvSpPr>
          <p:cNvPr id="30" name="Text Placeholder 7"/>
          <p:cNvSpPr txBox="1">
            <a:spLocks/>
          </p:cNvSpPr>
          <p:nvPr/>
        </p:nvSpPr>
        <p:spPr>
          <a:xfrm>
            <a:off x="1729186" y="4805683"/>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User accounts</a:t>
            </a:r>
          </a:p>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31" name="TextBox 30"/>
          <p:cNvSpPr txBox="1"/>
          <p:nvPr/>
        </p:nvSpPr>
        <p:spPr>
          <a:xfrm>
            <a:off x="1801617" y="5313864"/>
            <a:ext cx="6335858" cy="1003095"/>
          </a:xfrm>
          <a:prstGeom prst="rect">
            <a:avLst/>
          </a:prstGeom>
          <a:noFill/>
          <a:effectLst/>
        </p:spPr>
        <p:txBody>
          <a:bodyPr wrap="square" rtlCol="0">
            <a:spAutoFit/>
          </a:bodyPr>
          <a:lstStyle/>
          <a:p>
            <a:pPr>
              <a:lnSpc>
                <a:spcPts val="2400"/>
              </a:lnSpc>
            </a:pP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Dialog users can simply login to the application. Non-dialog users might be able to make RFC calls to SAP. Many of these users have substantial rights.</a:t>
            </a: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4100" name="Picture 4" descr="Sap Maintain User">
            <a:extLst>
              <a:ext uri="{FF2B5EF4-FFF2-40B4-BE49-F238E27FC236}">
                <a16:creationId xmlns:a16="http://schemas.microsoft.com/office/drawing/2014/main" id="{77FB528C-43B3-42ED-BAC1-E75052699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7715" y="2192759"/>
            <a:ext cx="5715000" cy="566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350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solidFill>
                  <a:srgbClr val="B32121"/>
                </a:solidFill>
              </a:rPr>
              <a:t>RFCPwn</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SG" dirty="0"/>
              <a:t>Service -&gt; Dialog</a:t>
            </a:r>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28" name="Text Placeholder 7"/>
          <p:cNvSpPr txBox="1">
            <a:spLocks/>
          </p:cNvSpPr>
          <p:nvPr/>
        </p:nvSpPr>
        <p:spPr>
          <a:xfrm>
            <a:off x="1728763" y="269681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err="1">
                <a:ln>
                  <a:noFill/>
                </a:ln>
                <a:solidFill>
                  <a:srgbClr val="B32121"/>
                </a:solidFill>
                <a:effectLst>
                  <a:outerShdw dist="38100" dir="2700000" algn="tl" rotWithShape="0">
                    <a:schemeClr val="bg1">
                      <a:alpha val="40000"/>
                    </a:schemeClr>
                  </a:outerShdw>
                </a:effectLst>
                <a:uLnTx/>
                <a:uFillTx/>
                <a:latin typeface="+mj-lt"/>
                <a:ea typeface="+mn-ea"/>
                <a:cs typeface="+mn-cs"/>
              </a:rPr>
              <a:t>Github</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9" name="TextBox 28"/>
          <p:cNvSpPr txBox="1"/>
          <p:nvPr/>
        </p:nvSpPr>
        <p:spPr>
          <a:xfrm>
            <a:off x="1801194" y="3204996"/>
            <a:ext cx="4896544" cy="400110"/>
          </a:xfrm>
          <a:prstGeom prst="rect">
            <a:avLst/>
          </a:prstGeom>
          <a:noFill/>
          <a:effectLst/>
        </p:spPr>
        <p:txBody>
          <a:bodyPr wrap="square" rtlCol="0">
            <a:spAutoFit/>
          </a:bodyPr>
          <a:lstStyle/>
          <a:p>
            <a:pPr>
              <a:lnSpc>
                <a:spcPts val="2400"/>
              </a:lnSpc>
            </a:pPr>
            <a:r>
              <a:rPr lang="en-US" sz="2000" dirty="0">
                <a:latin typeface="Calibri" panose="020F0502020204030204" pitchFamily="34" charset="0"/>
                <a:cs typeface="Calibri" panose="020F0502020204030204" pitchFamily="34" charset="0"/>
                <a:hlinkClick r:id="rId3"/>
              </a:rPr>
              <a:t>https://github.com/icryo/RFCpwn</a:t>
            </a:r>
            <a:endPar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p:txBody>
      </p:sp>
      <p:sp>
        <p:nvSpPr>
          <p:cNvPr id="31" name="TextBox 30"/>
          <p:cNvSpPr txBox="1"/>
          <p:nvPr/>
        </p:nvSpPr>
        <p:spPr>
          <a:xfrm>
            <a:off x="1801194" y="4223682"/>
            <a:ext cx="4896544" cy="1184940"/>
          </a:xfrm>
          <a:prstGeom prst="rect">
            <a:avLst/>
          </a:prstGeom>
          <a:noFill/>
          <a:effectLst/>
        </p:spPr>
        <p:txBody>
          <a:bodyPr wrap="square" rtlCol="0">
            <a:spAutoFit/>
          </a:bodyPr>
          <a:lstStyle/>
          <a:p>
            <a:r>
              <a:rPr lang="en-US" sz="1600" dirty="0">
                <a:latin typeface="Calibri" panose="020F0502020204030204" pitchFamily="34" charset="0"/>
                <a:cs typeface="Calibri" panose="020F0502020204030204" pitchFamily="34" charset="0"/>
              </a:rPr>
              <a:t>A toolkit for demonstrating the impact of compromised service accounts.</a:t>
            </a:r>
          </a:p>
          <a:p>
            <a:br>
              <a:rPr lang="en-US" sz="2000" dirty="0"/>
            </a:br>
            <a:endPar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3074" name="Picture 2">
            <a:extLst>
              <a:ext uri="{FF2B5EF4-FFF2-40B4-BE49-F238E27FC236}">
                <a16:creationId xmlns:a16="http://schemas.microsoft.com/office/drawing/2014/main" id="{13A4608D-EF08-434B-ABB2-97EE60729F4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273379" y="3129234"/>
            <a:ext cx="10380975" cy="4540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37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B32121"/>
                </a:solidFill>
              </a:rPr>
              <a:t>Cracking SAP hashes?</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SG" dirty="0"/>
              <a:t>BCODE is best code</a:t>
            </a:r>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28" name="Text Placeholder 7"/>
          <p:cNvSpPr txBox="1">
            <a:spLocks/>
          </p:cNvSpPr>
          <p:nvPr/>
        </p:nvSpPr>
        <p:spPr>
          <a:xfrm>
            <a:off x="1728763" y="269681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Three types</a:t>
            </a:r>
            <a:r>
              <a:rPr kumimoji="0" lang="en-US" sz="3500" b="0" i="0" u="none" strike="noStrike" kern="1200" cap="none" spc="0" normalizeH="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 of hashes</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9" name="TextBox 28"/>
          <p:cNvSpPr txBox="1"/>
          <p:nvPr/>
        </p:nvSpPr>
        <p:spPr>
          <a:xfrm>
            <a:off x="1801194" y="3204996"/>
            <a:ext cx="4896544" cy="400110"/>
          </a:xfrm>
          <a:prstGeom prst="rect">
            <a:avLst/>
          </a:prstGeom>
          <a:noFill/>
          <a:effectLst/>
        </p:spPr>
        <p:txBody>
          <a:bodyPr wrap="square" rtlCol="0">
            <a:spAutoFit/>
          </a:bodyPr>
          <a:lstStyle/>
          <a:p>
            <a:pPr>
              <a:lnSpc>
                <a:spcPts val="2400"/>
              </a:lnSpc>
            </a:pPr>
            <a:r>
              <a:rPr lang="en-US" sz="2000" dirty="0">
                <a:latin typeface="Calibri" panose="020F0502020204030204" pitchFamily="34" charset="0"/>
                <a:cs typeface="Calibri" panose="020F0502020204030204" pitchFamily="34" charset="0"/>
              </a:rPr>
              <a:t>BCODE, passcode,  &amp; iSSHA-1</a:t>
            </a:r>
            <a:endPar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5" name="Picture 4">
            <a:extLst>
              <a:ext uri="{FF2B5EF4-FFF2-40B4-BE49-F238E27FC236}">
                <a16:creationId xmlns:a16="http://schemas.microsoft.com/office/drawing/2014/main" id="{492646E2-343B-4200-835F-15B78F456BA4}"/>
              </a:ext>
            </a:extLst>
          </p:cNvPr>
          <p:cNvPicPr>
            <a:picLocks noChangeAspect="1"/>
          </p:cNvPicPr>
          <p:nvPr/>
        </p:nvPicPr>
        <p:blipFill rotWithShape="1">
          <a:blip r:embed="rId3"/>
          <a:srcRect l="1178" t="2006" r="37652" b="85192"/>
          <a:stretch/>
        </p:blipFill>
        <p:spPr>
          <a:xfrm>
            <a:off x="7201371" y="7255648"/>
            <a:ext cx="9937104" cy="252759"/>
          </a:xfrm>
          <a:prstGeom prst="rect">
            <a:avLst/>
          </a:prstGeom>
        </p:spPr>
      </p:pic>
      <p:pic>
        <p:nvPicPr>
          <p:cNvPr id="7" name="Picture 6">
            <a:extLst>
              <a:ext uri="{FF2B5EF4-FFF2-40B4-BE49-F238E27FC236}">
                <a16:creationId xmlns:a16="http://schemas.microsoft.com/office/drawing/2014/main" id="{F8DBF361-5AA6-46D7-906D-4BE6F1812E94}"/>
              </a:ext>
            </a:extLst>
          </p:cNvPr>
          <p:cNvPicPr>
            <a:picLocks noChangeAspect="1"/>
          </p:cNvPicPr>
          <p:nvPr/>
        </p:nvPicPr>
        <p:blipFill rotWithShape="1">
          <a:blip r:embed="rId4"/>
          <a:srcRect/>
          <a:stretch/>
        </p:blipFill>
        <p:spPr>
          <a:xfrm>
            <a:off x="7201371" y="7512033"/>
            <a:ext cx="9957746" cy="1516100"/>
          </a:xfrm>
          <a:prstGeom prst="rect">
            <a:avLst/>
          </a:prstGeom>
        </p:spPr>
      </p:pic>
      <p:sp>
        <p:nvSpPr>
          <p:cNvPr id="8" name="TextBox 7">
            <a:extLst>
              <a:ext uri="{FF2B5EF4-FFF2-40B4-BE49-F238E27FC236}">
                <a16:creationId xmlns:a16="http://schemas.microsoft.com/office/drawing/2014/main" id="{B592D904-DBB6-4FDE-8CB7-2E51685ABB3F}"/>
              </a:ext>
            </a:extLst>
          </p:cNvPr>
          <p:cNvSpPr txBox="1"/>
          <p:nvPr/>
        </p:nvSpPr>
        <p:spPr>
          <a:xfrm>
            <a:off x="1788608" y="4050239"/>
            <a:ext cx="4332643" cy="2849754"/>
          </a:xfrm>
          <a:prstGeom prst="rect">
            <a:avLst/>
          </a:prstGeom>
          <a:noFill/>
          <a:effectLst/>
        </p:spPr>
        <p:txBody>
          <a:bodyPr wrap="square" rtlCol="0">
            <a:spAutoFit/>
          </a:bodyPr>
          <a:lstStyle/>
          <a:p>
            <a:pPr>
              <a:lnSpc>
                <a:spcPts val="2400"/>
              </a:lnSpc>
            </a:pPr>
            <a:r>
              <a:rPr lang="en-US" sz="2000" dirty="0">
                <a:latin typeface="Calibri" panose="020F0502020204030204" pitchFamily="34" charset="0"/>
                <a:cs typeface="Calibri" panose="020F0502020204030204" pitchFamily="34" charset="0"/>
              </a:rPr>
              <a:t>Quickest Cracks?</a:t>
            </a:r>
          </a:p>
          <a:p>
            <a:pPr>
              <a:lnSpc>
                <a:spcPts val="2400"/>
              </a:lnSpc>
            </a:pPr>
            <a:r>
              <a:rPr lang="en-US" sz="2000" b="1" dirty="0">
                <a:latin typeface="Calibri" panose="020F0502020204030204" pitchFamily="34" charset="0"/>
                <a:cs typeface="Calibri" panose="020F0502020204030204" pitchFamily="34" charset="0"/>
              </a:rPr>
              <a:t>BCODE</a:t>
            </a:r>
            <a:r>
              <a:rPr lang="en-US" sz="2000" dirty="0">
                <a:latin typeface="Calibri" panose="020F0502020204030204" pitchFamily="34" charset="0"/>
                <a:cs typeface="Calibri" panose="020F0502020204030204" pitchFamily="34" charset="0"/>
              </a:rPr>
              <a:t> – Maximum password length is 8 characters and forced uppercase</a:t>
            </a:r>
          </a:p>
          <a:p>
            <a:pPr>
              <a:lnSpc>
                <a:spcPts val="2400"/>
              </a:lnSpc>
            </a:pPr>
            <a:endParaRPr lang="en-US" sz="2000" dirty="0">
              <a:latin typeface="Calibri" panose="020F0502020204030204" pitchFamily="34" charset="0"/>
              <a:cs typeface="Calibri" panose="020F0502020204030204" pitchFamily="34" charset="0"/>
            </a:endParaRPr>
          </a:p>
          <a:p>
            <a:pPr>
              <a:lnSpc>
                <a:spcPts val="2400"/>
              </a:lnSpc>
            </a:pPr>
            <a:r>
              <a:rPr lang="en-US" sz="2000" dirty="0">
                <a:latin typeface="Calibri" panose="020F0502020204030204" pitchFamily="34" charset="0"/>
                <a:cs typeface="Calibri" panose="020F0502020204030204" pitchFamily="34" charset="0"/>
              </a:rPr>
              <a:t>Can be read from tables using RFC_TABLE_READ RFC_GET_TABLE_ENTRIES </a:t>
            </a:r>
          </a:p>
          <a:p>
            <a:pPr>
              <a:lnSpc>
                <a:spcPts val="2400"/>
              </a:lnSpc>
            </a:pPr>
            <a:r>
              <a:rPr lang="en-US" sz="2000" dirty="0">
                <a:latin typeface="Calibri" panose="020F0502020204030204" pitchFamily="34" charset="0"/>
                <a:cs typeface="Calibri" panose="020F0502020204030204" pitchFamily="34" charset="0"/>
              </a:rPr>
              <a:t>or other table reading BAPIs</a:t>
            </a:r>
          </a:p>
          <a:p>
            <a:pPr>
              <a:lnSpc>
                <a:spcPts val="2400"/>
              </a:lnSpc>
            </a:pPr>
            <a:endPar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p:txBody>
      </p:sp>
      <p:pic>
        <p:nvPicPr>
          <p:cNvPr id="11" name="Picture 10">
            <a:extLst>
              <a:ext uri="{FF2B5EF4-FFF2-40B4-BE49-F238E27FC236}">
                <a16:creationId xmlns:a16="http://schemas.microsoft.com/office/drawing/2014/main" id="{0221BEB0-38C4-43D5-A463-170752C58766}"/>
              </a:ext>
            </a:extLst>
          </p:cNvPr>
          <p:cNvPicPr>
            <a:picLocks noChangeAspect="1"/>
          </p:cNvPicPr>
          <p:nvPr/>
        </p:nvPicPr>
        <p:blipFill rotWithShape="1">
          <a:blip r:embed="rId5"/>
          <a:srcRect r="13918"/>
          <a:stretch/>
        </p:blipFill>
        <p:spPr>
          <a:xfrm>
            <a:off x="7201371" y="1745948"/>
            <a:ext cx="6840760" cy="5370208"/>
          </a:xfrm>
          <a:prstGeom prst="rect">
            <a:avLst/>
          </a:prstGeom>
        </p:spPr>
      </p:pic>
      <p:pic>
        <p:nvPicPr>
          <p:cNvPr id="13" name="Picture 12">
            <a:extLst>
              <a:ext uri="{FF2B5EF4-FFF2-40B4-BE49-F238E27FC236}">
                <a16:creationId xmlns:a16="http://schemas.microsoft.com/office/drawing/2014/main" id="{DFD3A1DE-CE3A-4348-8D92-422997292525}"/>
              </a:ext>
            </a:extLst>
          </p:cNvPr>
          <p:cNvPicPr>
            <a:picLocks noChangeAspect="1"/>
          </p:cNvPicPr>
          <p:nvPr/>
        </p:nvPicPr>
        <p:blipFill>
          <a:blip r:embed="rId6"/>
          <a:stretch>
            <a:fillRect/>
          </a:stretch>
        </p:blipFill>
        <p:spPr>
          <a:xfrm>
            <a:off x="11905133" y="3389538"/>
            <a:ext cx="5613486" cy="2311834"/>
          </a:xfrm>
          <a:prstGeom prst="rect">
            <a:avLst/>
          </a:prstGeom>
        </p:spPr>
      </p:pic>
    </p:spTree>
    <p:extLst>
      <p:ext uri="{BB962C8B-B14F-4D97-AF65-F5344CB8AC3E}">
        <p14:creationId xmlns:p14="http://schemas.microsoft.com/office/powerpoint/2010/main" val="3061080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B32121"/>
                </a:solidFill>
              </a:rPr>
              <a:t>Code Execution</a:t>
            </a:r>
            <a:endParaRPr lang="en-SG" dirty="0">
              <a:solidFill>
                <a:srgbClr val="B32121"/>
              </a:solidFill>
            </a:endParaRPr>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28" name="Text Placeholder 7"/>
          <p:cNvSpPr txBox="1">
            <a:spLocks/>
          </p:cNvSpPr>
          <p:nvPr/>
        </p:nvSpPr>
        <p:spPr>
          <a:xfrm>
            <a:off x="1728763" y="269681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sp>
        <p:nvSpPr>
          <p:cNvPr id="8" name="TextBox 7">
            <a:extLst>
              <a:ext uri="{FF2B5EF4-FFF2-40B4-BE49-F238E27FC236}">
                <a16:creationId xmlns:a16="http://schemas.microsoft.com/office/drawing/2014/main" id="{B592D904-DBB6-4FDE-8CB7-2E51685ABB3F}"/>
              </a:ext>
            </a:extLst>
          </p:cNvPr>
          <p:cNvSpPr txBox="1"/>
          <p:nvPr/>
        </p:nvSpPr>
        <p:spPr>
          <a:xfrm>
            <a:off x="1756718" y="2610038"/>
            <a:ext cx="4332643" cy="2230739"/>
          </a:xfrm>
          <a:prstGeom prst="rect">
            <a:avLst/>
          </a:prstGeom>
          <a:noFill/>
          <a:effectLst/>
        </p:spPr>
        <p:txBody>
          <a:bodyPr wrap="square" rtlCol="0">
            <a:spAutoFit/>
          </a:bodyPr>
          <a:lstStyle/>
          <a:p>
            <a:pPr>
              <a:lnSpc>
                <a:spcPts val="2400"/>
              </a:lnSpc>
            </a:pPr>
            <a:r>
              <a:rPr lang="en-SG" sz="1800" b="1" i="1" dirty="0">
                <a:solidFill>
                  <a:srgbClr val="646464"/>
                </a:solidFill>
                <a:effectLst>
                  <a:outerShdw dist="38100" dir="2700000" algn="tl" rotWithShape="0">
                    <a:schemeClr val="bg1">
                      <a:alpha val="40000"/>
                    </a:schemeClr>
                  </a:outerShdw>
                </a:effectLst>
                <a:latin typeface="Calibri" panose="020F0502020204030204" pitchFamily="34" charset="0"/>
                <a:cs typeface="Calibri" pitchFamily="34" charset="0"/>
              </a:rPr>
              <a:t>You can simply go to SE38 and execute the </a:t>
            </a:r>
            <a:r>
              <a:rPr lang="en-US" sz="1800" b="1" i="0" dirty="0">
                <a:solidFill>
                  <a:srgbClr val="222222"/>
                </a:solidFill>
                <a:effectLst/>
                <a:latin typeface="Calibri" panose="020F0502020204030204" pitchFamily="34" charset="0"/>
                <a:cs typeface="Calibri" panose="020F0502020204030204" pitchFamily="34" charset="0"/>
              </a:rPr>
              <a:t>RSBDCOS0 report</a:t>
            </a:r>
          </a:p>
          <a:p>
            <a:pPr>
              <a:lnSpc>
                <a:spcPts val="2400"/>
              </a:lnSpc>
            </a:pPr>
            <a:endParaRPr lang="en-US" sz="1800" b="1" dirty="0">
              <a:solidFill>
                <a:srgbClr val="222222"/>
              </a:solidFill>
              <a:latin typeface="Calibri" panose="020F0502020204030204" pitchFamily="34" charset="0"/>
              <a:cs typeface="Calibri" panose="020F0502020204030204" pitchFamily="34" charset="0"/>
            </a:endParaRPr>
          </a:p>
          <a:p>
            <a:pPr>
              <a:lnSpc>
                <a:spcPts val="2400"/>
              </a:lnSpc>
            </a:pPr>
            <a:endParaRPr lang="en-US" sz="1800" b="1" i="1" dirty="0">
              <a:solidFill>
                <a:srgbClr val="222222"/>
              </a:solidFill>
              <a:effectLst>
                <a:outerShdw dist="38100" dir="2700000" algn="tl" rotWithShape="0">
                  <a:schemeClr val="bg1">
                    <a:alpha val="40000"/>
                  </a:schemeClr>
                </a:outerShdw>
              </a:effectLst>
              <a:latin typeface="Calibri" panose="020F0502020204030204" pitchFamily="34" charset="0"/>
              <a:cs typeface="Calibri" panose="020F0502020204030204" pitchFamily="34" charset="0"/>
            </a:endParaRPr>
          </a:p>
          <a:p>
            <a:pPr>
              <a:lnSpc>
                <a:spcPts val="2400"/>
              </a:lnSpc>
            </a:pPr>
            <a:r>
              <a:rPr lang="en-US" sz="1800" i="1" dirty="0">
                <a:solidFill>
                  <a:srgbClr val="222222"/>
                </a:solidFill>
                <a:effectLst>
                  <a:outerShdw dist="38100" dir="2700000" algn="tl" rotWithShape="0">
                    <a:schemeClr val="bg1">
                      <a:alpha val="40000"/>
                    </a:schemeClr>
                  </a:outerShdw>
                </a:effectLst>
                <a:latin typeface="Calibri" panose="020F0502020204030204" pitchFamily="34" charset="0"/>
                <a:cs typeface="Calibri" panose="020F0502020204030204" pitchFamily="34" charset="0"/>
              </a:rPr>
              <a:t>If you’re new to SAP you’ll notice you can’t execute every command, but only commands that are defined within SAP.</a:t>
            </a:r>
            <a:endParaRPr lang="en-SG" sz="1800" i="1" dirty="0">
              <a:solidFill>
                <a:srgbClr val="646464"/>
              </a:solidFill>
              <a:effectLst>
                <a:outerShdw dist="38100" dir="2700000" algn="tl" rotWithShape="0">
                  <a:schemeClr val="bg1">
                    <a:alpha val="40000"/>
                  </a:schemeClr>
                </a:outerShdw>
              </a:effectLst>
              <a:latin typeface="Calibri" panose="020F0502020204030204" pitchFamily="34" charset="0"/>
              <a:cs typeface="Calibri" pitchFamily="34" charset="0"/>
            </a:endParaRPr>
          </a:p>
        </p:txBody>
      </p:sp>
      <p:pic>
        <p:nvPicPr>
          <p:cNvPr id="17" name="Picture 16">
            <a:extLst>
              <a:ext uri="{FF2B5EF4-FFF2-40B4-BE49-F238E27FC236}">
                <a16:creationId xmlns:a16="http://schemas.microsoft.com/office/drawing/2014/main" id="{25CD6877-ADF1-44EB-8B49-F21145E4F279}"/>
              </a:ext>
            </a:extLst>
          </p:cNvPr>
          <p:cNvPicPr>
            <a:picLocks noChangeAspect="1"/>
          </p:cNvPicPr>
          <p:nvPr/>
        </p:nvPicPr>
        <p:blipFill>
          <a:blip r:embed="rId3"/>
          <a:stretch>
            <a:fillRect/>
          </a:stretch>
        </p:blipFill>
        <p:spPr>
          <a:xfrm>
            <a:off x="8641531" y="2764698"/>
            <a:ext cx="7449894" cy="4597492"/>
          </a:xfrm>
          <a:prstGeom prst="rect">
            <a:avLst/>
          </a:prstGeom>
        </p:spPr>
      </p:pic>
    </p:spTree>
    <p:extLst>
      <p:ext uri="{BB962C8B-B14F-4D97-AF65-F5344CB8AC3E}">
        <p14:creationId xmlns:p14="http://schemas.microsoft.com/office/powerpoint/2010/main" val="1628236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B32121"/>
                </a:solidFill>
              </a:rPr>
              <a:t>Code Execution</a:t>
            </a:r>
            <a:endParaRPr lang="en-SG" dirty="0">
              <a:solidFill>
                <a:srgbClr val="B32121"/>
              </a:solidFill>
            </a:endParaRPr>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28" name="Text Placeholder 7"/>
          <p:cNvSpPr txBox="1">
            <a:spLocks/>
          </p:cNvSpPr>
          <p:nvPr/>
        </p:nvSpPr>
        <p:spPr>
          <a:xfrm>
            <a:off x="1728763" y="269681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9" name="TextBox 28"/>
          <p:cNvSpPr txBox="1"/>
          <p:nvPr/>
        </p:nvSpPr>
        <p:spPr>
          <a:xfrm>
            <a:off x="1801194" y="3204996"/>
            <a:ext cx="4896544" cy="1926425"/>
          </a:xfrm>
          <a:prstGeom prst="rect">
            <a:avLst/>
          </a:prstGeom>
          <a:noFill/>
          <a:effectLst/>
        </p:spPr>
        <p:txBody>
          <a:bodyPr wrap="square" rtlCol="0">
            <a:spAutoFit/>
          </a:bodyPr>
          <a:lstStyle/>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You can define new system commands in SM69 and even catch some reverse shells</a:t>
            </a:r>
          </a:p>
          <a:p>
            <a:pPr>
              <a:lnSpc>
                <a:spcPts val="2400"/>
              </a:lnSpc>
            </a:pPr>
            <a:endPar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Most instances have a non-standard version of </a:t>
            </a:r>
            <a:r>
              <a:rPr lang="en-SG" sz="1900" b="1" i="1" dirty="0" err="1">
                <a:solidFill>
                  <a:srgbClr val="646464"/>
                </a:solidFill>
                <a:effectLst>
                  <a:outerShdw dist="38100" dir="2700000" algn="tl" rotWithShape="0">
                    <a:schemeClr val="bg1">
                      <a:alpha val="40000"/>
                    </a:schemeClr>
                  </a:outerShdw>
                </a:effectLst>
                <a:latin typeface="Calibri" pitchFamily="34" charset="0"/>
                <a:cs typeface="Calibri" pitchFamily="34" charset="0"/>
              </a:rPr>
              <a:t>netcat</a:t>
            </a: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 </a:t>
            </a: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but the simple work around is to curl over a named pipe reverse shell</a:t>
            </a: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24" name="Picture 23">
            <a:extLst>
              <a:ext uri="{FF2B5EF4-FFF2-40B4-BE49-F238E27FC236}">
                <a16:creationId xmlns:a16="http://schemas.microsoft.com/office/drawing/2014/main" id="{2A56AF3E-3DAF-4A04-BC60-C14B01211549}"/>
              </a:ext>
            </a:extLst>
          </p:cNvPr>
          <p:cNvPicPr>
            <a:picLocks noChangeAspect="1"/>
          </p:cNvPicPr>
          <p:nvPr/>
        </p:nvPicPr>
        <p:blipFill>
          <a:blip r:embed="rId3"/>
          <a:stretch>
            <a:fillRect/>
          </a:stretch>
        </p:blipFill>
        <p:spPr>
          <a:xfrm>
            <a:off x="9368903" y="7419781"/>
            <a:ext cx="5562600" cy="1352550"/>
          </a:xfrm>
          <a:prstGeom prst="rect">
            <a:avLst/>
          </a:prstGeom>
        </p:spPr>
      </p:pic>
      <p:pic>
        <p:nvPicPr>
          <p:cNvPr id="30" name="Picture 29">
            <a:extLst>
              <a:ext uri="{FF2B5EF4-FFF2-40B4-BE49-F238E27FC236}">
                <a16:creationId xmlns:a16="http://schemas.microsoft.com/office/drawing/2014/main" id="{0047276C-1CC4-4C32-B17D-0BC09CBD0146}"/>
              </a:ext>
            </a:extLst>
          </p:cNvPr>
          <p:cNvPicPr>
            <a:picLocks noChangeAspect="1"/>
          </p:cNvPicPr>
          <p:nvPr/>
        </p:nvPicPr>
        <p:blipFill>
          <a:blip r:embed="rId4"/>
          <a:stretch>
            <a:fillRect/>
          </a:stretch>
        </p:blipFill>
        <p:spPr>
          <a:xfrm>
            <a:off x="8276551" y="2567278"/>
            <a:ext cx="8333740" cy="647700"/>
          </a:xfrm>
          <a:prstGeom prst="rect">
            <a:avLst/>
          </a:prstGeom>
        </p:spPr>
      </p:pic>
      <p:pic>
        <p:nvPicPr>
          <p:cNvPr id="32" name="Picture 31">
            <a:extLst>
              <a:ext uri="{FF2B5EF4-FFF2-40B4-BE49-F238E27FC236}">
                <a16:creationId xmlns:a16="http://schemas.microsoft.com/office/drawing/2014/main" id="{0187E0A3-E14D-49CD-8889-E2F050216D3B}"/>
              </a:ext>
            </a:extLst>
          </p:cNvPr>
          <p:cNvPicPr>
            <a:picLocks noChangeAspect="1"/>
          </p:cNvPicPr>
          <p:nvPr/>
        </p:nvPicPr>
        <p:blipFill>
          <a:blip r:embed="rId5"/>
          <a:stretch>
            <a:fillRect/>
          </a:stretch>
        </p:blipFill>
        <p:spPr>
          <a:xfrm>
            <a:off x="7510587" y="3686277"/>
            <a:ext cx="9865668" cy="3441334"/>
          </a:xfrm>
          <a:prstGeom prst="rect">
            <a:avLst/>
          </a:prstGeom>
        </p:spPr>
      </p:pic>
    </p:spTree>
    <p:extLst>
      <p:ext uri="{BB962C8B-B14F-4D97-AF65-F5344CB8AC3E}">
        <p14:creationId xmlns:p14="http://schemas.microsoft.com/office/powerpoint/2010/main" val="784626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B32121"/>
                </a:solidFill>
              </a:rPr>
              <a:t>Quick Demo</a:t>
            </a:r>
            <a:endParaRPr lang="en-SG" dirty="0">
              <a:solidFill>
                <a:srgbClr val="B32121"/>
              </a:solidFill>
            </a:endParaRP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3" name="2020-08-05 22-15-49">
            <a:hlinkClick r:id="" action="ppaction://media"/>
            <a:extLst>
              <a:ext uri="{FF2B5EF4-FFF2-40B4-BE49-F238E27FC236}">
                <a16:creationId xmlns:a16="http://schemas.microsoft.com/office/drawing/2014/main" id="{96D2BDE4-FA32-4AA3-9DB3-64729D82F3A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751" t="7775" r="3090" b="32648"/>
          <a:stretch/>
        </p:blipFill>
        <p:spPr>
          <a:xfrm>
            <a:off x="-655756" y="2089679"/>
            <a:ext cx="18931255" cy="6163664"/>
          </a:xfrm>
          <a:prstGeom prst="rect">
            <a:avLst/>
          </a:prstGeom>
        </p:spPr>
      </p:pic>
    </p:spTree>
    <p:extLst>
      <p:ext uri="{BB962C8B-B14F-4D97-AF65-F5344CB8AC3E}">
        <p14:creationId xmlns:p14="http://schemas.microsoft.com/office/powerpoint/2010/main" val="294325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Fuzzing SAP</a:t>
            </a:r>
            <a:endParaRPr lang="en-SG" dirty="0">
              <a:solidFill>
                <a:srgbClr val="B32121"/>
              </a:solidFill>
            </a:endParaRPr>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30" name="Text Placeholder 7"/>
          <p:cNvSpPr txBox="1">
            <a:spLocks/>
          </p:cNvSpPr>
          <p:nvPr/>
        </p:nvSpPr>
        <p:spPr>
          <a:xfrm>
            <a:off x="1584747" y="2441093"/>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err="1">
                <a:ln>
                  <a:noFill/>
                </a:ln>
                <a:solidFill>
                  <a:srgbClr val="B32121"/>
                </a:solidFill>
                <a:effectLst>
                  <a:outerShdw dist="38100" dir="2700000" algn="tl" rotWithShape="0">
                    <a:schemeClr val="bg1">
                      <a:alpha val="40000"/>
                    </a:schemeClr>
                  </a:outerShdw>
                </a:effectLst>
                <a:uLnTx/>
                <a:uFillTx/>
                <a:latin typeface="+mj-lt"/>
                <a:ea typeface="+mn-ea"/>
                <a:cs typeface="+mn-cs"/>
              </a:rPr>
              <a:t>Radamsa</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31" name="TextBox 30"/>
          <p:cNvSpPr txBox="1"/>
          <p:nvPr/>
        </p:nvSpPr>
        <p:spPr>
          <a:xfrm>
            <a:off x="1656966" y="3088793"/>
            <a:ext cx="4896544" cy="382477"/>
          </a:xfrm>
          <a:prstGeom prst="rect">
            <a:avLst/>
          </a:prstGeom>
          <a:noFill/>
          <a:effectLst/>
        </p:spPr>
        <p:txBody>
          <a:bodyPr wrap="square" rtlCol="0">
            <a:spAutoFit/>
          </a:bodyPr>
          <a:lstStyle/>
          <a:p>
            <a:pPr>
              <a:lnSpc>
                <a:spcPts val="2400"/>
              </a:lnSpc>
            </a:pPr>
            <a:r>
              <a:rPr lang="en-US" sz="1600">
                <a:hlinkClick r:id="rId3"/>
              </a:rPr>
              <a:t>https://github.com/aoh/radamsa</a:t>
            </a:r>
            <a:endParaRPr lang="en-SG" sz="1600"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5" name="Picture 4">
            <a:extLst>
              <a:ext uri="{FF2B5EF4-FFF2-40B4-BE49-F238E27FC236}">
                <a16:creationId xmlns:a16="http://schemas.microsoft.com/office/drawing/2014/main" id="{58E941C9-6D8C-4DD0-A692-12E72CF37F4B}"/>
              </a:ext>
            </a:extLst>
          </p:cNvPr>
          <p:cNvPicPr>
            <a:picLocks noChangeAspect="1"/>
          </p:cNvPicPr>
          <p:nvPr/>
        </p:nvPicPr>
        <p:blipFill rotWithShape="1">
          <a:blip r:embed="rId4"/>
          <a:srcRect r="21807" b="9010"/>
          <a:stretch/>
        </p:blipFill>
        <p:spPr>
          <a:xfrm>
            <a:off x="7203326" y="2808004"/>
            <a:ext cx="3884521" cy="2062504"/>
          </a:xfrm>
          <a:prstGeom prst="rect">
            <a:avLst/>
          </a:prstGeom>
        </p:spPr>
      </p:pic>
      <p:sp>
        <p:nvSpPr>
          <p:cNvPr id="14" name="Text Placeholder 7">
            <a:extLst>
              <a:ext uri="{FF2B5EF4-FFF2-40B4-BE49-F238E27FC236}">
                <a16:creationId xmlns:a16="http://schemas.microsoft.com/office/drawing/2014/main" id="{D0AD595C-333A-4F49-B374-8389015FD50E}"/>
              </a:ext>
            </a:extLst>
          </p:cNvPr>
          <p:cNvSpPr txBox="1">
            <a:spLocks/>
          </p:cNvSpPr>
          <p:nvPr/>
        </p:nvSpPr>
        <p:spPr>
          <a:xfrm>
            <a:off x="1558785" y="3454341"/>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Cisco Mutiny</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17" name="TextBox 16">
            <a:extLst>
              <a:ext uri="{FF2B5EF4-FFF2-40B4-BE49-F238E27FC236}">
                <a16:creationId xmlns:a16="http://schemas.microsoft.com/office/drawing/2014/main" id="{79F7D0B2-1746-4160-9CC7-2F1873DF57AC}"/>
              </a:ext>
            </a:extLst>
          </p:cNvPr>
          <p:cNvSpPr txBox="1"/>
          <p:nvPr/>
        </p:nvSpPr>
        <p:spPr>
          <a:xfrm>
            <a:off x="1656966" y="4208983"/>
            <a:ext cx="4824537" cy="338554"/>
          </a:xfrm>
          <a:prstGeom prst="rect">
            <a:avLst/>
          </a:prstGeom>
          <a:noFill/>
        </p:spPr>
        <p:txBody>
          <a:bodyPr wrap="square">
            <a:spAutoFit/>
          </a:bodyPr>
          <a:lstStyle/>
          <a:p>
            <a:r>
              <a:rPr lang="en-US" sz="1600" dirty="0">
                <a:hlinkClick r:id="rId5"/>
              </a:rPr>
              <a:t>https://github.com/Cisco-Talos/mutiny-fuzzer</a:t>
            </a:r>
            <a:endParaRPr lang="en-US" sz="1600" dirty="0"/>
          </a:p>
        </p:txBody>
      </p:sp>
      <p:pic>
        <p:nvPicPr>
          <p:cNvPr id="8" name="Picture 7">
            <a:extLst>
              <a:ext uri="{FF2B5EF4-FFF2-40B4-BE49-F238E27FC236}">
                <a16:creationId xmlns:a16="http://schemas.microsoft.com/office/drawing/2014/main" id="{14A83619-D75F-47A3-899D-8D96AA5FA13C}"/>
              </a:ext>
            </a:extLst>
          </p:cNvPr>
          <p:cNvPicPr>
            <a:picLocks noChangeAspect="1"/>
          </p:cNvPicPr>
          <p:nvPr/>
        </p:nvPicPr>
        <p:blipFill>
          <a:blip r:embed="rId6"/>
          <a:stretch>
            <a:fillRect/>
          </a:stretch>
        </p:blipFill>
        <p:spPr>
          <a:xfrm>
            <a:off x="7450925" y="6913716"/>
            <a:ext cx="10016927" cy="1365019"/>
          </a:xfrm>
          <a:prstGeom prst="rect">
            <a:avLst/>
          </a:prstGeom>
        </p:spPr>
      </p:pic>
      <p:sp>
        <p:nvSpPr>
          <p:cNvPr id="19" name="Text Placeholder 7">
            <a:extLst>
              <a:ext uri="{FF2B5EF4-FFF2-40B4-BE49-F238E27FC236}">
                <a16:creationId xmlns:a16="http://schemas.microsoft.com/office/drawing/2014/main" id="{890AA21C-AC99-4AB7-B1F5-4D2AA608BEB4}"/>
              </a:ext>
            </a:extLst>
          </p:cNvPr>
          <p:cNvSpPr txBox="1">
            <a:spLocks/>
          </p:cNvSpPr>
          <p:nvPr/>
        </p:nvSpPr>
        <p:spPr>
          <a:xfrm>
            <a:off x="1561241" y="4621662"/>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err="1">
                <a:ln>
                  <a:noFill/>
                </a:ln>
                <a:solidFill>
                  <a:srgbClr val="B32121"/>
                </a:solidFill>
                <a:effectLst>
                  <a:outerShdw dist="38100" dir="2700000" algn="tl" rotWithShape="0">
                    <a:schemeClr val="bg1">
                      <a:alpha val="40000"/>
                    </a:schemeClr>
                  </a:outerShdw>
                </a:effectLst>
                <a:uLnTx/>
                <a:uFillTx/>
                <a:latin typeface="+mj-lt"/>
                <a:ea typeface="+mn-ea"/>
                <a:cs typeface="+mn-cs"/>
              </a:rPr>
              <a:t>VulnFanatic</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1" name="TextBox 20">
            <a:extLst>
              <a:ext uri="{FF2B5EF4-FFF2-40B4-BE49-F238E27FC236}">
                <a16:creationId xmlns:a16="http://schemas.microsoft.com/office/drawing/2014/main" id="{29E3348E-E805-4CD7-9FB0-95933EAA934D}"/>
              </a:ext>
            </a:extLst>
          </p:cNvPr>
          <p:cNvSpPr txBox="1"/>
          <p:nvPr/>
        </p:nvSpPr>
        <p:spPr>
          <a:xfrm>
            <a:off x="1656966" y="5358807"/>
            <a:ext cx="4680309" cy="338554"/>
          </a:xfrm>
          <a:prstGeom prst="rect">
            <a:avLst/>
          </a:prstGeom>
          <a:noFill/>
        </p:spPr>
        <p:txBody>
          <a:bodyPr wrap="square">
            <a:spAutoFit/>
          </a:bodyPr>
          <a:lstStyle/>
          <a:p>
            <a:r>
              <a:rPr lang="en-US" sz="1600" dirty="0">
                <a:hlinkClick r:id="rId7"/>
              </a:rPr>
              <a:t>https://github.com/Martyx00/VulnFanatic</a:t>
            </a:r>
            <a:endParaRPr lang="en-US" sz="1600" dirty="0"/>
          </a:p>
        </p:txBody>
      </p:sp>
      <p:sp>
        <p:nvSpPr>
          <p:cNvPr id="23" name="TextBox 22">
            <a:extLst>
              <a:ext uri="{FF2B5EF4-FFF2-40B4-BE49-F238E27FC236}">
                <a16:creationId xmlns:a16="http://schemas.microsoft.com/office/drawing/2014/main" id="{3EB69EA0-11E8-4DD3-B41D-C9E46EA83E02}"/>
              </a:ext>
            </a:extLst>
          </p:cNvPr>
          <p:cNvSpPr txBox="1"/>
          <p:nvPr/>
        </p:nvSpPr>
        <p:spPr>
          <a:xfrm>
            <a:off x="1627060" y="6489328"/>
            <a:ext cx="4278167" cy="338554"/>
          </a:xfrm>
          <a:prstGeom prst="rect">
            <a:avLst/>
          </a:prstGeom>
          <a:noFill/>
        </p:spPr>
        <p:txBody>
          <a:bodyPr wrap="square">
            <a:spAutoFit/>
          </a:bodyPr>
          <a:lstStyle/>
          <a:p>
            <a:r>
              <a:rPr lang="en-US" sz="1600" dirty="0">
                <a:hlinkClick r:id="rId8"/>
              </a:rPr>
              <a:t>https://github.com/icryo/CVE-2019-0350</a:t>
            </a:r>
            <a:endParaRPr lang="en-US" sz="1600" dirty="0"/>
          </a:p>
        </p:txBody>
      </p:sp>
      <p:sp>
        <p:nvSpPr>
          <p:cNvPr id="24" name="Text Placeholder 7">
            <a:extLst>
              <a:ext uri="{FF2B5EF4-FFF2-40B4-BE49-F238E27FC236}">
                <a16:creationId xmlns:a16="http://schemas.microsoft.com/office/drawing/2014/main" id="{572B475C-F2EB-416A-948B-E57F06D2C1CC}"/>
              </a:ext>
            </a:extLst>
          </p:cNvPr>
          <p:cNvSpPr txBox="1">
            <a:spLocks/>
          </p:cNvSpPr>
          <p:nvPr/>
        </p:nvSpPr>
        <p:spPr>
          <a:xfrm>
            <a:off x="1558785" y="5793159"/>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Old </a:t>
            </a:r>
            <a:r>
              <a:rPr kumimoji="0" lang="en-US" sz="3500" b="0" i="0" u="none" strike="noStrike" kern="1200" cap="none" spc="0" normalizeH="0" baseline="0" noProof="0" dirty="0" err="1">
                <a:ln>
                  <a:noFill/>
                </a:ln>
                <a:solidFill>
                  <a:srgbClr val="B32121"/>
                </a:solidFill>
                <a:effectLst>
                  <a:outerShdw dist="38100" dir="2700000" algn="tl" rotWithShape="0">
                    <a:schemeClr val="bg1">
                      <a:alpha val="40000"/>
                    </a:schemeClr>
                  </a:outerShdw>
                </a:effectLst>
                <a:uLnTx/>
                <a:uFillTx/>
                <a:latin typeface="+mj-lt"/>
                <a:ea typeface="+mn-ea"/>
                <a:cs typeface="+mn-cs"/>
              </a:rPr>
              <a:t>PoC</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pic>
        <p:nvPicPr>
          <p:cNvPr id="6" name="Picture 5" descr="A screenshot of a computer screen&#10;&#10;Description automatically generated">
            <a:extLst>
              <a:ext uri="{FF2B5EF4-FFF2-40B4-BE49-F238E27FC236}">
                <a16:creationId xmlns:a16="http://schemas.microsoft.com/office/drawing/2014/main" id="{5C40BDDA-14CE-47A8-AF99-366B9DDDF99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305827" y="2801276"/>
            <a:ext cx="6164506" cy="3852816"/>
          </a:xfrm>
          <a:prstGeom prst="rect">
            <a:avLst/>
          </a:prstGeom>
        </p:spPr>
      </p:pic>
    </p:spTree>
    <p:extLst>
      <p:ext uri="{BB962C8B-B14F-4D97-AF65-F5344CB8AC3E}">
        <p14:creationId xmlns:p14="http://schemas.microsoft.com/office/powerpoint/2010/main" val="2636476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Whoami</a:t>
            </a:r>
            <a:endParaRPr lang="en-SG" dirty="0">
              <a:solidFill>
                <a:srgbClr val="B32121"/>
              </a:solidFill>
            </a:endParaRPr>
          </a:p>
        </p:txBody>
      </p:sp>
      <p:sp>
        <p:nvSpPr>
          <p:cNvPr id="8" name="Text Placeholder 7"/>
          <p:cNvSpPr>
            <a:spLocks noGrp="1"/>
          </p:cNvSpPr>
          <p:nvPr>
            <p:ph type="body" sz="quarter" idx="4294967295"/>
          </p:nvPr>
        </p:nvSpPr>
        <p:spPr>
          <a:xfrm>
            <a:off x="11521428" y="2841203"/>
            <a:ext cx="5040983" cy="647700"/>
          </a:xfrm>
          <a:effectLst/>
        </p:spPr>
        <p:txBody>
          <a:bodyPr>
            <a:noAutofit/>
          </a:bodyPr>
          <a:lstStyle/>
          <a:p>
            <a:pPr>
              <a:buNone/>
            </a:pPr>
            <a:r>
              <a:rPr lang="en-US" sz="3600" dirty="0">
                <a:solidFill>
                  <a:srgbClr val="B32121"/>
                </a:solidFill>
                <a:effectLst>
                  <a:outerShdw dist="25400" dir="2700000" algn="tl" rotWithShape="0">
                    <a:schemeClr val="bg1">
                      <a:alpha val="40000"/>
                    </a:schemeClr>
                  </a:outerShdw>
                </a:effectLst>
                <a:latin typeface="+mj-lt"/>
              </a:rPr>
              <a:t>Austin Marck</a:t>
            </a:r>
            <a:endParaRPr lang="en-SG" sz="3600" dirty="0">
              <a:solidFill>
                <a:srgbClr val="B32121"/>
              </a:solidFill>
              <a:effectLst>
                <a:outerShdw dist="25400" dir="2700000" algn="tl" rotWithShape="0">
                  <a:schemeClr val="bg1">
                    <a:alpha val="40000"/>
                  </a:schemeClr>
                </a:outerShdw>
              </a:effectLst>
              <a:latin typeface="+mj-lt"/>
            </a:endParaRPr>
          </a:p>
        </p:txBody>
      </p:sp>
      <p:pic>
        <p:nvPicPr>
          <p:cNvPr id="9" name="Picture 8" descr="slide5_divider.png"/>
          <p:cNvPicPr>
            <a:picLocks noChangeAspect="1"/>
          </p:cNvPicPr>
          <p:nvPr/>
        </p:nvPicPr>
        <p:blipFill>
          <a:blip r:embed="rId2" cstate="print"/>
          <a:stretch>
            <a:fillRect/>
          </a:stretch>
        </p:blipFill>
        <p:spPr>
          <a:xfrm>
            <a:off x="11017795" y="2840831"/>
            <a:ext cx="95250" cy="5038725"/>
          </a:xfrm>
          <a:prstGeom prst="rect">
            <a:avLst/>
          </a:prstGeom>
        </p:spPr>
      </p:pic>
      <p:pic>
        <p:nvPicPr>
          <p:cNvPr id="10" name="Picture 9" descr="slide12_address.png"/>
          <p:cNvPicPr>
            <a:picLocks noChangeAspect="1"/>
          </p:cNvPicPr>
          <p:nvPr/>
        </p:nvPicPr>
        <p:blipFill>
          <a:blip r:embed="rId3" cstate="print"/>
          <a:stretch>
            <a:fillRect/>
          </a:stretch>
        </p:blipFill>
        <p:spPr>
          <a:xfrm>
            <a:off x="11665867" y="3632919"/>
            <a:ext cx="419100" cy="419100"/>
          </a:xfrm>
          <a:prstGeom prst="rect">
            <a:avLst/>
          </a:prstGeom>
        </p:spPr>
      </p:pic>
      <p:pic>
        <p:nvPicPr>
          <p:cNvPr id="12" name="Picture 11" descr="slide12_email.png"/>
          <p:cNvPicPr>
            <a:picLocks noChangeAspect="1"/>
          </p:cNvPicPr>
          <p:nvPr/>
        </p:nvPicPr>
        <p:blipFill>
          <a:blip r:embed="rId4" cstate="print"/>
          <a:stretch>
            <a:fillRect/>
          </a:stretch>
        </p:blipFill>
        <p:spPr>
          <a:xfrm>
            <a:off x="11665867" y="4109913"/>
            <a:ext cx="419100" cy="419100"/>
          </a:xfrm>
          <a:prstGeom prst="rect">
            <a:avLst/>
          </a:prstGeom>
        </p:spPr>
      </p:pic>
      <p:pic>
        <p:nvPicPr>
          <p:cNvPr id="15" name="Picture 14" descr="slide12_twitter.png"/>
          <p:cNvPicPr>
            <a:picLocks noChangeAspect="1"/>
          </p:cNvPicPr>
          <p:nvPr/>
        </p:nvPicPr>
        <p:blipFill>
          <a:blip r:embed="rId5" cstate="print"/>
          <a:stretch>
            <a:fillRect/>
          </a:stretch>
        </p:blipFill>
        <p:spPr>
          <a:xfrm>
            <a:off x="11680154" y="5017033"/>
            <a:ext cx="390525" cy="400050"/>
          </a:xfrm>
          <a:prstGeom prst="rect">
            <a:avLst/>
          </a:prstGeom>
        </p:spPr>
      </p:pic>
      <p:pic>
        <p:nvPicPr>
          <p:cNvPr id="16" name="Picture 15" descr="slide12_website.png"/>
          <p:cNvPicPr>
            <a:picLocks noChangeAspect="1"/>
          </p:cNvPicPr>
          <p:nvPr/>
        </p:nvPicPr>
        <p:blipFill>
          <a:blip r:embed="rId6" cstate="print"/>
          <a:stretch>
            <a:fillRect/>
          </a:stretch>
        </p:blipFill>
        <p:spPr>
          <a:xfrm>
            <a:off x="11665867" y="4563473"/>
            <a:ext cx="419100" cy="419100"/>
          </a:xfrm>
          <a:prstGeom prst="rect">
            <a:avLst/>
          </a:prstGeom>
        </p:spPr>
      </p:pic>
      <p:sp>
        <p:nvSpPr>
          <p:cNvPr id="17" name="Text Placeholder 7"/>
          <p:cNvSpPr txBox="1">
            <a:spLocks/>
          </p:cNvSpPr>
          <p:nvPr/>
        </p:nvSpPr>
        <p:spPr>
          <a:xfrm>
            <a:off x="12098338" y="3560911"/>
            <a:ext cx="5040983" cy="1440160"/>
          </a:xfrm>
          <a:prstGeom prst="rect">
            <a:avLst/>
          </a:prstGeom>
          <a:effectLst>
            <a:outerShdw dist="25400" dir="5400000" algn="t" rotWithShape="0">
              <a:schemeClr val="bg1">
                <a:alpha val="40000"/>
              </a:schemeClr>
            </a:outerShdw>
          </a:effectLst>
        </p:spPr>
        <p:txBody>
          <a:bodyPr vert="horz" lIns="182917" tIns="91458" rIns="182917" bIns="91458" rtlCol="0">
            <a:normAutofit/>
          </a:bodyPr>
          <a:lstStyle/>
          <a:p>
            <a:pPr marL="685937" lvl="0" indent="-685937">
              <a:spcBef>
                <a:spcPct val="20000"/>
              </a:spcBef>
            </a:pPr>
            <a:endParaRPr kumimoji="0" lang="en-SG" sz="1900" b="0" i="0" u="none" strike="noStrike" kern="1200" cap="none" spc="0" normalizeH="0" baseline="0" noProof="0" dirty="0">
              <a:ln>
                <a:noFill/>
              </a:ln>
              <a:solidFill>
                <a:srgbClr val="818181"/>
              </a:solidFill>
              <a:effectLst/>
              <a:uLnTx/>
              <a:uFillTx/>
              <a:latin typeface="Calibri" pitchFamily="34" charset="0"/>
              <a:cs typeface="Calibri" pitchFamily="34" charset="0"/>
            </a:endParaRPr>
          </a:p>
        </p:txBody>
      </p:sp>
      <p:sp>
        <p:nvSpPr>
          <p:cNvPr id="19" name="Text Placeholder 7"/>
          <p:cNvSpPr txBox="1">
            <a:spLocks/>
          </p:cNvSpPr>
          <p:nvPr/>
        </p:nvSpPr>
        <p:spPr>
          <a:xfrm>
            <a:off x="12056390" y="4064967"/>
            <a:ext cx="6234785" cy="504056"/>
          </a:xfrm>
          <a:prstGeom prst="rect">
            <a:avLst/>
          </a:prstGeom>
          <a:effectLst>
            <a:outerShdw dist="25400" dir="5400000" algn="t" rotWithShape="0">
              <a:schemeClr val="bg1">
                <a:alpha val="40000"/>
              </a:schemeClr>
            </a:outerShdw>
          </a:effectLst>
        </p:spPr>
        <p:txBody>
          <a:bodyPr vert="horz" lIns="182917" tIns="91458" rIns="182917" bIns="91458" rtlCol="0">
            <a:noAutofit/>
          </a:bodyPr>
          <a:lstStyle/>
          <a:p>
            <a:pPr marL="685937" lvl="0" indent="-685937">
              <a:spcBef>
                <a:spcPct val="20000"/>
              </a:spcBef>
            </a:pPr>
            <a:r>
              <a:rPr kumimoji="0" lang="en-US" sz="1900" b="0" i="0" u="none" strike="noStrike" kern="1200" cap="none" spc="0" normalizeH="0" baseline="0" noProof="0" dirty="0">
                <a:ln>
                  <a:noFill/>
                </a:ln>
                <a:solidFill>
                  <a:srgbClr val="B32121"/>
                </a:solidFill>
                <a:effectLst/>
                <a:uLnTx/>
                <a:uFillTx/>
                <a:latin typeface="Calibri" pitchFamily="34" charset="0"/>
                <a:cs typeface="Calibri" pitchFamily="34" charset="0"/>
              </a:rPr>
              <a:t>Employed at RSM</a:t>
            </a:r>
            <a:endParaRPr kumimoji="0" lang="en-SG" sz="1900" b="0" i="0" u="none" strike="noStrike" kern="1200" cap="none" spc="0" normalizeH="0" baseline="0" noProof="0" dirty="0">
              <a:ln>
                <a:noFill/>
              </a:ln>
              <a:solidFill>
                <a:srgbClr val="818181"/>
              </a:solidFill>
              <a:effectLst/>
              <a:uLnTx/>
              <a:uFillTx/>
              <a:latin typeface="Calibri" pitchFamily="34" charset="0"/>
              <a:cs typeface="Calibri" pitchFamily="34" charset="0"/>
            </a:endParaRPr>
          </a:p>
        </p:txBody>
      </p:sp>
      <p:sp>
        <p:nvSpPr>
          <p:cNvPr id="20" name="Text Placeholder 7"/>
          <p:cNvSpPr txBox="1">
            <a:spLocks/>
          </p:cNvSpPr>
          <p:nvPr/>
        </p:nvSpPr>
        <p:spPr>
          <a:xfrm>
            <a:off x="12056389" y="4530763"/>
            <a:ext cx="5040983" cy="504056"/>
          </a:xfrm>
          <a:prstGeom prst="rect">
            <a:avLst/>
          </a:prstGeom>
          <a:effectLst>
            <a:outerShdw dist="25400" dir="5400000" algn="t" rotWithShape="0">
              <a:schemeClr val="bg1">
                <a:alpha val="40000"/>
              </a:schemeClr>
            </a:outerShdw>
          </a:effectLst>
        </p:spPr>
        <p:txBody>
          <a:bodyPr vert="horz" lIns="182917" tIns="91458" rIns="182917" bIns="91458" rtlCol="0">
            <a:noAutofit/>
          </a:bodyPr>
          <a:lstStyle/>
          <a:p>
            <a:pPr marL="685937" lvl="0" indent="-685937">
              <a:spcBef>
                <a:spcPct val="20000"/>
              </a:spcBef>
            </a:pPr>
            <a:r>
              <a:rPr lang="en-US" sz="1900" dirty="0">
                <a:solidFill>
                  <a:srgbClr val="818181"/>
                </a:solidFill>
                <a:latin typeface="Calibri" pitchFamily="34" charset="0"/>
                <a:cs typeface="Calibri" pitchFamily="34" charset="0"/>
              </a:rPr>
              <a:t>http://www.</a:t>
            </a:r>
            <a:r>
              <a:rPr lang="en-US" sz="1900" dirty="0">
                <a:solidFill>
                  <a:srgbClr val="B32121"/>
                </a:solidFill>
                <a:latin typeface="Calibri" pitchFamily="34" charset="0"/>
                <a:cs typeface="Calibri" pitchFamily="34" charset="0"/>
              </a:rPr>
              <a:t>amarck</a:t>
            </a:r>
            <a:r>
              <a:rPr lang="en-US" sz="1900" dirty="0">
                <a:solidFill>
                  <a:srgbClr val="818181"/>
                </a:solidFill>
                <a:latin typeface="Calibri" pitchFamily="34" charset="0"/>
                <a:cs typeface="Calibri" pitchFamily="34" charset="0"/>
              </a:rPr>
              <a:t>.com</a:t>
            </a:r>
            <a:endParaRPr kumimoji="0" lang="en-SG" sz="1900" b="0" i="0" u="none" strike="noStrike" kern="1200" cap="none" spc="0" normalizeH="0" baseline="0" noProof="0" dirty="0">
              <a:ln>
                <a:noFill/>
              </a:ln>
              <a:solidFill>
                <a:srgbClr val="818181"/>
              </a:solidFill>
              <a:effectLst/>
              <a:uLnTx/>
              <a:uFillTx/>
              <a:latin typeface="Calibri" pitchFamily="34" charset="0"/>
              <a:cs typeface="Calibri" pitchFamily="34" charset="0"/>
            </a:endParaRPr>
          </a:p>
        </p:txBody>
      </p:sp>
      <p:sp>
        <p:nvSpPr>
          <p:cNvPr id="22" name="Text Placeholder 7"/>
          <p:cNvSpPr txBox="1">
            <a:spLocks/>
          </p:cNvSpPr>
          <p:nvPr/>
        </p:nvSpPr>
        <p:spPr>
          <a:xfrm>
            <a:off x="12038600" y="5000731"/>
            <a:ext cx="5040983" cy="504056"/>
          </a:xfrm>
          <a:prstGeom prst="rect">
            <a:avLst/>
          </a:prstGeom>
          <a:effectLst>
            <a:outerShdw dist="25400" dir="5400000" algn="t" rotWithShape="0">
              <a:schemeClr val="bg1">
                <a:alpha val="40000"/>
              </a:schemeClr>
            </a:outerShdw>
          </a:effectLst>
        </p:spPr>
        <p:txBody>
          <a:bodyPr vert="horz" lIns="182917" tIns="91458" rIns="182917" bIns="91458" rtlCol="0">
            <a:noAutofit/>
          </a:bodyPr>
          <a:lstStyle/>
          <a:p>
            <a:pPr marL="685937" lvl="0" indent="-685937">
              <a:spcBef>
                <a:spcPct val="20000"/>
              </a:spcBef>
            </a:pPr>
            <a:r>
              <a:rPr lang="en-US" sz="1900" dirty="0">
                <a:solidFill>
                  <a:srgbClr val="818181"/>
                </a:solidFill>
                <a:latin typeface="Calibri" pitchFamily="34" charset="0"/>
                <a:cs typeface="Calibri" pitchFamily="34" charset="0"/>
              </a:rPr>
              <a:t>Twitter.com/</a:t>
            </a:r>
            <a:r>
              <a:rPr lang="en-US" sz="1900" dirty="0" err="1">
                <a:solidFill>
                  <a:srgbClr val="B32121"/>
                </a:solidFill>
                <a:latin typeface="Calibri" pitchFamily="34" charset="0"/>
                <a:cs typeface="Calibri" pitchFamily="34" charset="0"/>
              </a:rPr>
              <a:t>icryo</a:t>
            </a:r>
            <a:endParaRPr kumimoji="0" lang="en-SG" sz="1900" b="0" i="0" u="none" strike="noStrike" kern="1200" cap="none" spc="0" normalizeH="0" baseline="0" noProof="0" dirty="0">
              <a:ln>
                <a:noFill/>
              </a:ln>
              <a:solidFill>
                <a:srgbClr val="B32121"/>
              </a:solidFill>
              <a:effectLst/>
              <a:uLnTx/>
              <a:uFillTx/>
              <a:latin typeface="Calibri" pitchFamily="34" charset="0"/>
              <a:cs typeface="Calibri" pitchFamily="34" charset="0"/>
            </a:endParaRPr>
          </a:p>
        </p:txBody>
      </p:sp>
      <p:pic>
        <p:nvPicPr>
          <p:cNvPr id="11" name="Picture 10" descr="A picture containing man, woman, young, table&#10;&#10;Description automatically generated">
            <a:extLst>
              <a:ext uri="{FF2B5EF4-FFF2-40B4-BE49-F238E27FC236}">
                <a16:creationId xmlns:a16="http://schemas.microsoft.com/office/drawing/2014/main" id="{4312868D-CDCF-412C-887A-BC24262230A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1680757" y="2840830"/>
            <a:ext cx="6144685" cy="4608513"/>
          </a:xfrm>
          <a:prstGeom prst="rect">
            <a:avLst/>
          </a:prstGeom>
        </p:spPr>
      </p:pic>
      <p:sp>
        <p:nvSpPr>
          <p:cNvPr id="27" name="Text Placeholder 7">
            <a:extLst>
              <a:ext uri="{FF2B5EF4-FFF2-40B4-BE49-F238E27FC236}">
                <a16:creationId xmlns:a16="http://schemas.microsoft.com/office/drawing/2014/main" id="{AD1502B0-1051-47CF-A57A-D39E3CFEF2FC}"/>
              </a:ext>
            </a:extLst>
          </p:cNvPr>
          <p:cNvSpPr txBox="1">
            <a:spLocks/>
          </p:cNvSpPr>
          <p:nvPr/>
        </p:nvSpPr>
        <p:spPr>
          <a:xfrm>
            <a:off x="12038599" y="3639945"/>
            <a:ext cx="5040983" cy="504056"/>
          </a:xfrm>
          <a:prstGeom prst="rect">
            <a:avLst/>
          </a:prstGeom>
          <a:effectLst>
            <a:outerShdw dist="25400" dir="5400000" algn="t" rotWithShape="0">
              <a:schemeClr val="bg1">
                <a:alpha val="40000"/>
              </a:schemeClr>
            </a:outerShdw>
          </a:effectLst>
        </p:spPr>
        <p:txBody>
          <a:bodyPr vert="horz" lIns="182917" tIns="91458" rIns="182917" bIns="91458" rtlCol="0">
            <a:noAutofit/>
          </a:bodyPr>
          <a:lstStyle/>
          <a:p>
            <a:pPr marL="685937" lvl="0" indent="-685937">
              <a:spcBef>
                <a:spcPct val="20000"/>
              </a:spcBef>
            </a:pPr>
            <a:r>
              <a:rPr lang="en-US" sz="1900" dirty="0">
                <a:solidFill>
                  <a:srgbClr val="818181"/>
                </a:solidFill>
                <a:latin typeface="Calibri" pitchFamily="34" charset="0"/>
                <a:cs typeface="Calibri" pitchFamily="34" charset="0"/>
              </a:rPr>
              <a:t>Reformed SAP Basis Administrator</a:t>
            </a:r>
            <a:endParaRPr kumimoji="0" lang="en-SG" sz="1900" b="0" i="0" u="none" strike="noStrike" kern="1200" cap="none" spc="0" normalizeH="0" baseline="0" noProof="0" dirty="0">
              <a:ln>
                <a:noFill/>
              </a:ln>
              <a:solidFill>
                <a:srgbClr val="818181"/>
              </a:solidFill>
              <a:effectLst/>
              <a:uLnTx/>
              <a:uFillTx/>
              <a:latin typeface="Calibri" pitchFamily="34" charset="0"/>
              <a:cs typeface="Calibri" pitchFamily="34" charset="0"/>
            </a:endParaRPr>
          </a:p>
        </p:txBody>
      </p:sp>
      <p:sp>
        <p:nvSpPr>
          <p:cNvPr id="30" name="Rectangle 29">
            <a:extLst>
              <a:ext uri="{FF2B5EF4-FFF2-40B4-BE49-F238E27FC236}">
                <a16:creationId xmlns:a16="http://schemas.microsoft.com/office/drawing/2014/main" id="{9F3B3CAF-A9E8-4693-AAE0-BC22F7EC68F6}"/>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BC68638-1CC0-4D33-9705-ED23AB203C49}"/>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1026" name="Picture 2">
            <a:extLst>
              <a:ext uri="{FF2B5EF4-FFF2-40B4-BE49-F238E27FC236}">
                <a16:creationId xmlns:a16="http://schemas.microsoft.com/office/drawing/2014/main" id="{2835C627-954C-4DE8-BAC3-53C5D8F9BE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33880" y="5928879"/>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lide12_website.png">
            <a:extLst>
              <a:ext uri="{FF2B5EF4-FFF2-40B4-BE49-F238E27FC236}">
                <a16:creationId xmlns:a16="http://schemas.microsoft.com/office/drawing/2014/main" id="{5A6A1346-87E2-4A58-AF64-F13853E0F5D5}"/>
              </a:ext>
            </a:extLst>
          </p:cNvPr>
          <p:cNvPicPr>
            <a:picLocks noChangeAspect="1"/>
          </p:cNvPicPr>
          <p:nvPr/>
        </p:nvPicPr>
        <p:blipFill>
          <a:blip r:embed="rId6" cstate="print"/>
          <a:stretch>
            <a:fillRect/>
          </a:stretch>
        </p:blipFill>
        <p:spPr>
          <a:xfrm>
            <a:off x="11680154" y="5466527"/>
            <a:ext cx="419100" cy="419100"/>
          </a:xfrm>
          <a:prstGeom prst="rect">
            <a:avLst/>
          </a:prstGeom>
        </p:spPr>
      </p:pic>
      <p:sp>
        <p:nvSpPr>
          <p:cNvPr id="7" name="Text Placeholder 7">
            <a:extLst>
              <a:ext uri="{FF2B5EF4-FFF2-40B4-BE49-F238E27FC236}">
                <a16:creationId xmlns:a16="http://schemas.microsoft.com/office/drawing/2014/main" id="{094335B5-9155-4960-8DFA-5A3EF37A5F62}"/>
              </a:ext>
            </a:extLst>
          </p:cNvPr>
          <p:cNvSpPr txBox="1">
            <a:spLocks/>
          </p:cNvSpPr>
          <p:nvPr/>
        </p:nvSpPr>
        <p:spPr>
          <a:xfrm>
            <a:off x="12068299" y="5424823"/>
            <a:ext cx="5040983" cy="504056"/>
          </a:xfrm>
          <a:prstGeom prst="rect">
            <a:avLst/>
          </a:prstGeom>
          <a:effectLst>
            <a:outerShdw dist="25400" dir="5400000" algn="t" rotWithShape="0">
              <a:schemeClr val="bg1">
                <a:alpha val="40000"/>
              </a:schemeClr>
            </a:outerShdw>
          </a:effectLst>
        </p:spPr>
        <p:txBody>
          <a:bodyPr vert="horz" lIns="182917" tIns="91458" rIns="182917" bIns="91458" rtlCol="0">
            <a:noAutofit/>
          </a:bodyPr>
          <a:lstStyle/>
          <a:p>
            <a:pPr marL="685937" lvl="0" indent="-685937">
              <a:spcBef>
                <a:spcPct val="20000"/>
              </a:spcBef>
            </a:pPr>
            <a:r>
              <a:rPr lang="en-US" sz="1900" dirty="0">
                <a:solidFill>
                  <a:srgbClr val="818181"/>
                </a:solidFill>
                <a:latin typeface="Calibri" pitchFamily="34" charset="0"/>
                <a:cs typeface="Calibri" pitchFamily="34" charset="0"/>
              </a:rPr>
              <a:t>http://www.</a:t>
            </a:r>
            <a:r>
              <a:rPr lang="en-US" sz="1900" dirty="0">
                <a:solidFill>
                  <a:srgbClr val="B32121"/>
                </a:solidFill>
                <a:latin typeface="Calibri" pitchFamily="34" charset="0"/>
                <a:cs typeface="Calibri" pitchFamily="34" charset="0"/>
              </a:rPr>
              <a:t>github</a:t>
            </a:r>
            <a:r>
              <a:rPr lang="en-US" sz="1900" dirty="0">
                <a:solidFill>
                  <a:srgbClr val="818181"/>
                </a:solidFill>
                <a:latin typeface="Calibri" pitchFamily="34" charset="0"/>
                <a:cs typeface="Calibri" pitchFamily="34" charset="0"/>
              </a:rPr>
              <a:t>.com/</a:t>
            </a:r>
            <a:r>
              <a:rPr lang="en-US" sz="1900" dirty="0">
                <a:solidFill>
                  <a:srgbClr val="B32121"/>
                </a:solidFill>
                <a:latin typeface="Calibri" pitchFamily="34" charset="0"/>
                <a:cs typeface="Calibri" pitchFamily="34" charset="0"/>
              </a:rPr>
              <a:t>icryo</a:t>
            </a:r>
            <a:endParaRPr kumimoji="0" lang="en-SG" sz="1900" b="0" i="0" u="none" strike="noStrike" kern="1200" cap="none" spc="0" normalizeH="0" baseline="0" noProof="0" dirty="0">
              <a:ln>
                <a:noFill/>
              </a:ln>
              <a:solidFill>
                <a:srgbClr val="818181"/>
              </a:solidFill>
              <a:effectLst/>
              <a:uLnTx/>
              <a:uFillTx/>
              <a:latin typeface="Calibri" pitchFamily="34" charset="0"/>
              <a:cs typeface="Calibri"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11279" y="224118"/>
            <a:ext cx="16947276" cy="896615"/>
          </a:xfrm>
        </p:spPr>
        <p:txBody>
          <a:bodyPr/>
          <a:lstStyle/>
          <a:p>
            <a:r>
              <a:rPr lang="en-US" dirty="0">
                <a:solidFill>
                  <a:srgbClr val="B32121"/>
                </a:solidFill>
              </a:rPr>
              <a:t>PYSAP</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SG" dirty="0" err="1"/>
              <a:t>Impacket-ish</a:t>
            </a:r>
            <a:r>
              <a:rPr lang="en-SG" dirty="0"/>
              <a:t> SAP tools</a:t>
            </a:r>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28" name="Text Placeholder 7"/>
          <p:cNvSpPr txBox="1">
            <a:spLocks/>
          </p:cNvSpPr>
          <p:nvPr/>
        </p:nvSpPr>
        <p:spPr>
          <a:xfrm>
            <a:off x="1728763" y="269681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SAP modules</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9" name="TextBox 28"/>
          <p:cNvSpPr txBox="1"/>
          <p:nvPr/>
        </p:nvSpPr>
        <p:spPr>
          <a:xfrm>
            <a:off x="1785989" y="3308819"/>
            <a:ext cx="4896544" cy="2234201"/>
          </a:xfrm>
          <a:prstGeom prst="rect">
            <a:avLst/>
          </a:prstGeom>
          <a:noFill/>
          <a:effectLst/>
        </p:spPr>
        <p:txBody>
          <a:bodyPr wrap="square" rtlCol="0">
            <a:spAutoFit/>
          </a:bodyPr>
          <a:lstStyle/>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Maintained by </a:t>
            </a:r>
            <a:r>
              <a:rPr lang="en-SG" sz="1900" b="1" i="1" dirty="0" err="1">
                <a:solidFill>
                  <a:srgbClr val="646464"/>
                </a:solidFill>
                <a:effectLst>
                  <a:outerShdw dist="38100" dir="2700000" algn="tl" rotWithShape="0">
                    <a:schemeClr val="bg1">
                      <a:alpha val="40000"/>
                    </a:schemeClr>
                  </a:outerShdw>
                </a:effectLst>
                <a:latin typeface="Calibri" pitchFamily="34" charset="0"/>
                <a:cs typeface="Calibri" pitchFamily="34" charset="0"/>
              </a:rPr>
              <a:t>Martingalloar</a:t>
            </a: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 </a:t>
            </a:r>
          </a:p>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hdb_auth.py</a:t>
            </a:r>
          </a:p>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router_scanner.py</a:t>
            </a:r>
          </a:p>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Ms_dump_param.py – </a:t>
            </a:r>
            <a:r>
              <a:rPr lang="en-SG" sz="1900" b="1" i="1" dirty="0" err="1">
                <a:solidFill>
                  <a:srgbClr val="646464"/>
                </a:solidFill>
                <a:effectLst>
                  <a:outerShdw dist="38100" dir="2700000" algn="tl" rotWithShape="0">
                    <a:schemeClr val="bg1">
                      <a:alpha val="40000"/>
                    </a:schemeClr>
                  </a:outerShdw>
                </a:effectLst>
                <a:latin typeface="Calibri" pitchFamily="34" charset="0"/>
                <a:cs typeface="Calibri" pitchFamily="34" charset="0"/>
              </a:rPr>
              <a:t>list_sap_parameters</a:t>
            </a:r>
            <a:endPar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diag_login_brute_force.py</a:t>
            </a:r>
          </a:p>
          <a:p>
            <a:pPr>
              <a:lnSpc>
                <a:spcPts val="2400"/>
              </a:lnSpc>
            </a:pPr>
            <a:endPar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Easily adapted to SAP </a:t>
            </a:r>
            <a:r>
              <a:rPr lang="en-SG" sz="1900" b="1" i="1" dirty="0" err="1">
                <a:solidFill>
                  <a:srgbClr val="646464"/>
                </a:solidFill>
                <a:effectLst>
                  <a:outerShdw dist="38100" dir="2700000" algn="tl" rotWithShape="0">
                    <a:schemeClr val="bg1">
                      <a:alpha val="40000"/>
                    </a:schemeClr>
                  </a:outerShdw>
                </a:effectLst>
                <a:latin typeface="Calibri" pitchFamily="34" charset="0"/>
                <a:cs typeface="Calibri" pitchFamily="34" charset="0"/>
              </a:rPr>
              <a:t>fuzzers</a:t>
            </a:r>
            <a:endPar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5" name="Picture 4">
            <a:extLst>
              <a:ext uri="{FF2B5EF4-FFF2-40B4-BE49-F238E27FC236}">
                <a16:creationId xmlns:a16="http://schemas.microsoft.com/office/drawing/2014/main" id="{CB3CBA8F-5A65-4BB5-AC3A-9765025B02F6}"/>
              </a:ext>
            </a:extLst>
          </p:cNvPr>
          <p:cNvPicPr>
            <a:picLocks noChangeAspect="1"/>
          </p:cNvPicPr>
          <p:nvPr/>
        </p:nvPicPr>
        <p:blipFill rotWithShape="1">
          <a:blip r:embed="rId3"/>
          <a:srcRect b="23393"/>
          <a:stretch/>
        </p:blipFill>
        <p:spPr>
          <a:xfrm>
            <a:off x="7501761" y="2387503"/>
            <a:ext cx="8687941" cy="1817850"/>
          </a:xfrm>
          <a:prstGeom prst="rect">
            <a:avLst/>
          </a:prstGeom>
        </p:spPr>
      </p:pic>
      <p:pic>
        <p:nvPicPr>
          <p:cNvPr id="6" name="Picture 5">
            <a:extLst>
              <a:ext uri="{FF2B5EF4-FFF2-40B4-BE49-F238E27FC236}">
                <a16:creationId xmlns:a16="http://schemas.microsoft.com/office/drawing/2014/main" id="{060F6E11-6945-4DA0-8115-AB3C89ED02D8}"/>
              </a:ext>
            </a:extLst>
          </p:cNvPr>
          <p:cNvPicPr>
            <a:picLocks noChangeAspect="1"/>
          </p:cNvPicPr>
          <p:nvPr/>
        </p:nvPicPr>
        <p:blipFill rotWithShape="1">
          <a:blip r:embed="rId4"/>
          <a:srcRect r="5834" b="43881"/>
          <a:stretch/>
        </p:blipFill>
        <p:spPr>
          <a:xfrm>
            <a:off x="11845732" y="4425007"/>
            <a:ext cx="6383728" cy="3840867"/>
          </a:xfrm>
          <a:prstGeom prst="rect">
            <a:avLst/>
          </a:prstGeom>
        </p:spPr>
      </p:pic>
      <p:pic>
        <p:nvPicPr>
          <p:cNvPr id="11" name="Picture 10">
            <a:extLst>
              <a:ext uri="{FF2B5EF4-FFF2-40B4-BE49-F238E27FC236}">
                <a16:creationId xmlns:a16="http://schemas.microsoft.com/office/drawing/2014/main" id="{9A4188FB-9F67-40A6-A237-987160B62849}"/>
              </a:ext>
            </a:extLst>
          </p:cNvPr>
          <p:cNvPicPr>
            <a:picLocks noChangeAspect="1"/>
          </p:cNvPicPr>
          <p:nvPr/>
        </p:nvPicPr>
        <p:blipFill>
          <a:blip r:embed="rId5"/>
          <a:stretch>
            <a:fillRect/>
          </a:stretch>
        </p:blipFill>
        <p:spPr>
          <a:xfrm>
            <a:off x="6952721" y="5143102"/>
            <a:ext cx="4473882" cy="2952762"/>
          </a:xfrm>
          <a:prstGeom prst="rect">
            <a:avLst/>
          </a:prstGeom>
        </p:spPr>
      </p:pic>
      <p:pic>
        <p:nvPicPr>
          <p:cNvPr id="12" name="Picture 11">
            <a:extLst>
              <a:ext uri="{FF2B5EF4-FFF2-40B4-BE49-F238E27FC236}">
                <a16:creationId xmlns:a16="http://schemas.microsoft.com/office/drawing/2014/main" id="{15266C7C-7CD2-4BB7-ACFA-A256549E7506}"/>
              </a:ext>
            </a:extLst>
          </p:cNvPr>
          <p:cNvPicPr>
            <a:picLocks noChangeAspect="1"/>
          </p:cNvPicPr>
          <p:nvPr/>
        </p:nvPicPr>
        <p:blipFill rotWithShape="1">
          <a:blip r:embed="rId6"/>
          <a:srcRect b="12503"/>
          <a:stretch/>
        </p:blipFill>
        <p:spPr>
          <a:xfrm>
            <a:off x="6951363" y="8315518"/>
            <a:ext cx="7980401" cy="877658"/>
          </a:xfrm>
          <a:prstGeom prst="rect">
            <a:avLst/>
          </a:prstGeom>
        </p:spPr>
      </p:pic>
    </p:spTree>
    <p:extLst>
      <p:ext uri="{BB962C8B-B14F-4D97-AF65-F5344CB8AC3E}">
        <p14:creationId xmlns:p14="http://schemas.microsoft.com/office/powerpoint/2010/main" val="2064458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What we covered</a:t>
            </a:r>
            <a:endParaRPr lang="en-SG" dirty="0">
              <a:solidFill>
                <a:srgbClr val="B32121"/>
              </a:solidFill>
            </a:endParaRPr>
          </a:p>
        </p:txBody>
      </p:sp>
      <p:sp>
        <p:nvSpPr>
          <p:cNvPr id="15" name="Rectangle 14">
            <a:extLst>
              <a:ext uri="{FF2B5EF4-FFF2-40B4-BE49-F238E27FC236}">
                <a16:creationId xmlns:a16="http://schemas.microsoft.com/office/drawing/2014/main" id="{9C15367B-8AAE-4E5E-B162-F2B3CD1A7E8F}"/>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6592FC2-3461-460E-A18E-5D180C7207A1}"/>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sp>
        <p:nvSpPr>
          <p:cNvPr id="18" name="Text Placeholder 7">
            <a:extLst>
              <a:ext uri="{FF2B5EF4-FFF2-40B4-BE49-F238E27FC236}">
                <a16:creationId xmlns:a16="http://schemas.microsoft.com/office/drawing/2014/main" id="{C23B7ACB-92D4-4F3A-B25D-F1C00371FB09}"/>
              </a:ext>
            </a:extLst>
          </p:cNvPr>
          <p:cNvSpPr txBox="1">
            <a:spLocks/>
          </p:cNvSpPr>
          <p:nvPr/>
        </p:nvSpPr>
        <p:spPr>
          <a:xfrm>
            <a:off x="1728763" y="2696815"/>
            <a:ext cx="7056784"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New fangled SAP vulns</a:t>
            </a:r>
          </a:p>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Targeting SAP Users</a:t>
            </a:r>
          </a:p>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lang="en-US" sz="3500" dirty="0">
                <a:solidFill>
                  <a:srgbClr val="B32121"/>
                </a:solidFill>
                <a:effectLst>
                  <a:outerShdw dist="38100" dir="2700000" algn="tl" rotWithShape="0">
                    <a:schemeClr val="bg1">
                      <a:alpha val="40000"/>
                    </a:schemeClr>
                  </a:outerShdw>
                </a:effectLst>
                <a:latin typeface="+mj-lt"/>
              </a:rPr>
              <a:t>Gathering Clear-text credentials</a:t>
            </a:r>
            <a:endPar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lang="en-US" sz="3500" noProof="0" dirty="0">
                <a:solidFill>
                  <a:srgbClr val="B32121"/>
                </a:solidFill>
                <a:effectLst>
                  <a:outerShdw dist="38100" dir="2700000" algn="tl" rotWithShape="0">
                    <a:schemeClr val="bg1">
                      <a:alpha val="40000"/>
                    </a:schemeClr>
                  </a:outerShdw>
                </a:effectLst>
                <a:latin typeface="+mj-lt"/>
              </a:rPr>
              <a:t>Code execution as non-dialog users</a:t>
            </a:r>
            <a:endPar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lang="en-SG" sz="3500" dirty="0">
                <a:solidFill>
                  <a:srgbClr val="B32121"/>
                </a:solidFill>
                <a:effectLst>
                  <a:outerShdw dist="38100" dir="2700000" algn="tl" rotWithShape="0">
                    <a:schemeClr val="bg1">
                      <a:alpha val="40000"/>
                    </a:schemeClr>
                  </a:outerShdw>
                </a:effectLst>
                <a:latin typeface="+mj-lt"/>
              </a:rPr>
              <a:t>Fuzzing SAP as a target</a:t>
            </a:r>
          </a:p>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lang="en-SG" sz="3500" dirty="0">
                <a:solidFill>
                  <a:srgbClr val="B32121"/>
                </a:solidFill>
                <a:effectLst>
                  <a:outerShdw dist="38100" dir="2700000" algn="tl" rotWithShape="0">
                    <a:schemeClr val="bg1">
                      <a:alpha val="40000"/>
                    </a:schemeClr>
                  </a:outerShdw>
                </a:effectLst>
                <a:latin typeface="+mj-lt"/>
              </a:rPr>
              <a:t>PYSAP</a:t>
            </a:r>
            <a:endParaRPr lang="en-US" sz="3500" dirty="0">
              <a:solidFill>
                <a:srgbClr val="B32121"/>
              </a:solidFill>
              <a:effectLst>
                <a:outerShdw dist="38100" dir="2700000" algn="tl" rotWithShape="0">
                  <a:schemeClr val="bg1">
                    <a:alpha val="40000"/>
                  </a:schemeClr>
                </a:outerShdw>
              </a:effectLst>
              <a:latin typeface="+mj-lt"/>
            </a:endParaRPr>
          </a:p>
        </p:txBody>
      </p:sp>
    </p:spTree>
    <p:extLst>
      <p:ext uri="{BB962C8B-B14F-4D97-AF65-F5344CB8AC3E}">
        <p14:creationId xmlns:p14="http://schemas.microsoft.com/office/powerpoint/2010/main" val="3519190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Shout outs</a:t>
            </a:r>
            <a:endParaRPr lang="en-SG" dirty="0">
              <a:solidFill>
                <a:srgbClr val="B32121"/>
              </a:solidFill>
            </a:endParaRPr>
          </a:p>
        </p:txBody>
      </p:sp>
      <p:sp>
        <p:nvSpPr>
          <p:cNvPr id="5" name="TextBox 4"/>
          <p:cNvSpPr txBox="1"/>
          <p:nvPr/>
        </p:nvSpPr>
        <p:spPr>
          <a:xfrm>
            <a:off x="899328" y="2714309"/>
            <a:ext cx="7154188" cy="6370975"/>
          </a:xfrm>
          <a:prstGeom prst="rect">
            <a:avLst/>
          </a:prstGeom>
          <a:noFill/>
        </p:spPr>
        <p:txBody>
          <a:bodyPr wrap="square" rtlCol="0">
            <a:spAutoFit/>
          </a:bodyPr>
          <a:lstStyle/>
          <a:p>
            <a:r>
              <a:rPr lang="en-US" dirty="0">
                <a:solidFill>
                  <a:schemeClr val="tx1">
                    <a:lumMod val="85000"/>
                    <a:lumOff val="15000"/>
                  </a:schemeClr>
                </a:solidFill>
                <a:latin typeface="Calibri" panose="020F0502020204030204" pitchFamily="34" charset="0"/>
                <a:cs typeface="Calibri" panose="020F0502020204030204" pitchFamily="34" charset="0"/>
              </a:rPr>
              <a:t>Spencer </a:t>
            </a:r>
            <a:r>
              <a:rPr lang="en-US" dirty="0" err="1">
                <a:solidFill>
                  <a:schemeClr val="tx1">
                    <a:lumMod val="85000"/>
                    <a:lumOff val="15000"/>
                  </a:schemeClr>
                </a:solidFill>
                <a:latin typeface="Calibri" panose="020F0502020204030204" pitchFamily="34" charset="0"/>
                <a:cs typeface="Calibri" panose="020F0502020204030204" pitchFamily="34" charset="0"/>
              </a:rPr>
              <a:t>Mcintyre</a:t>
            </a:r>
            <a:r>
              <a:rPr lang="en-US" dirty="0">
                <a:solidFill>
                  <a:schemeClr val="tx1">
                    <a:lumMod val="85000"/>
                    <a:lumOff val="15000"/>
                  </a:schemeClr>
                </a:solidFill>
                <a:latin typeface="Calibri" panose="020F0502020204030204" pitchFamily="34" charset="0"/>
                <a:cs typeface="Calibri" panose="020F0502020204030204" pitchFamily="34" charset="0"/>
              </a:rPr>
              <a:t> </a:t>
            </a:r>
            <a:r>
              <a:rPr lang="en-US" u="sng" dirty="0">
                <a:solidFill>
                  <a:srgbClr val="26ACD0"/>
                </a:solidFill>
                <a:latin typeface="Calibri" panose="020F0502020204030204" pitchFamily="34" charset="0"/>
                <a:cs typeface="Calibri" panose="020F0502020204030204" pitchFamily="34" charset="0"/>
              </a:rPr>
              <a:t>@zeroSteiner</a:t>
            </a:r>
          </a:p>
          <a:p>
            <a:r>
              <a:rPr lang="en-US" dirty="0">
                <a:solidFill>
                  <a:schemeClr val="tx1">
                    <a:lumMod val="85000"/>
                    <a:lumOff val="15000"/>
                  </a:schemeClr>
                </a:solidFill>
                <a:latin typeface="Calibri" panose="020F0502020204030204" pitchFamily="34" charset="0"/>
                <a:cs typeface="Calibri" panose="020F0502020204030204" pitchFamily="34" charset="0"/>
              </a:rPr>
              <a:t>Martin Gallo </a:t>
            </a:r>
            <a:r>
              <a:rPr lang="en-US" u="sng" dirty="0">
                <a:solidFill>
                  <a:srgbClr val="26ACD0"/>
                </a:solidFill>
                <a:latin typeface="Calibri" panose="020F0502020204030204" pitchFamily="34" charset="0"/>
                <a:cs typeface="Calibri" panose="020F0502020204030204" pitchFamily="34" charset="0"/>
              </a:rPr>
              <a:t>@MartinGalloAr</a:t>
            </a:r>
            <a:endParaRPr lang="en-SG" u="sng" dirty="0">
              <a:solidFill>
                <a:srgbClr val="26ACD0"/>
              </a:solidFill>
              <a:latin typeface="Calibri" panose="020F0502020204030204" pitchFamily="34" charset="0"/>
              <a:cs typeface="Calibri" panose="020F0502020204030204" pitchFamily="34" charset="0"/>
            </a:endParaRPr>
          </a:p>
          <a:p>
            <a:r>
              <a:rPr lang="en-SG" dirty="0">
                <a:solidFill>
                  <a:schemeClr val="tx1">
                    <a:lumMod val="85000"/>
                    <a:lumOff val="15000"/>
                  </a:schemeClr>
                </a:solidFill>
                <a:latin typeface="Calibri" panose="020F0502020204030204" pitchFamily="34" charset="0"/>
                <a:cs typeface="Calibri" panose="020F0502020204030204" pitchFamily="34" charset="0"/>
              </a:rPr>
              <a:t>Iggy </a:t>
            </a:r>
            <a:r>
              <a:rPr lang="en-US" u="sng" dirty="0">
                <a:solidFill>
                  <a:srgbClr val="26ACD0"/>
                </a:solidFill>
                <a:latin typeface="Calibri" panose="020F0502020204030204" pitchFamily="34" charset="0"/>
                <a:cs typeface="Calibri" panose="020F0502020204030204" pitchFamily="34" charset="0"/>
              </a:rPr>
              <a:t>@_1ggy</a:t>
            </a:r>
            <a:endParaRPr lang="en-SG" u="sng" dirty="0">
              <a:solidFill>
                <a:srgbClr val="26ACD0"/>
              </a:solidFill>
              <a:latin typeface="Calibri" panose="020F0502020204030204" pitchFamily="34" charset="0"/>
              <a:cs typeface="Calibri" panose="020F0502020204030204" pitchFamily="34" charset="0"/>
            </a:endParaRPr>
          </a:p>
          <a:p>
            <a:r>
              <a:rPr lang="en-US" dirty="0">
                <a:solidFill>
                  <a:schemeClr val="tx1">
                    <a:lumMod val="85000"/>
                    <a:lumOff val="15000"/>
                  </a:schemeClr>
                </a:solidFill>
                <a:latin typeface="Calibri" panose="020F0502020204030204" pitchFamily="34" charset="0"/>
                <a:cs typeface="Calibri" panose="020F0502020204030204" pitchFamily="34" charset="0"/>
              </a:rPr>
              <a:t>vah_13 </a:t>
            </a:r>
            <a:r>
              <a:rPr lang="en-US" u="sng" dirty="0">
                <a:solidFill>
                  <a:srgbClr val="26ACD0"/>
                </a:solidFill>
                <a:latin typeface="Calibri" panose="020F0502020204030204" pitchFamily="34" charset="0"/>
                <a:cs typeface="Calibri" panose="020F0502020204030204" pitchFamily="34" charset="0"/>
              </a:rPr>
              <a:t>@vah_13</a:t>
            </a:r>
          </a:p>
          <a:p>
            <a:r>
              <a:rPr lang="en-US" dirty="0">
                <a:solidFill>
                  <a:schemeClr val="tx1">
                    <a:lumMod val="85000"/>
                    <a:lumOff val="15000"/>
                  </a:schemeClr>
                </a:solidFill>
                <a:latin typeface="Calibri" panose="020F0502020204030204" pitchFamily="34" charset="0"/>
                <a:cs typeface="Calibri" panose="020F0502020204030204" pitchFamily="34" charset="0"/>
              </a:rPr>
              <a:t>Dmitry </a:t>
            </a:r>
            <a:r>
              <a:rPr lang="en-US" dirty="0" err="1">
                <a:solidFill>
                  <a:schemeClr val="tx1">
                    <a:lumMod val="85000"/>
                    <a:lumOff val="15000"/>
                  </a:schemeClr>
                </a:solidFill>
                <a:latin typeface="Calibri" panose="020F0502020204030204" pitchFamily="34" charset="0"/>
                <a:cs typeface="Calibri" panose="020F0502020204030204" pitchFamily="34" charset="0"/>
              </a:rPr>
              <a:t>Chastuhin</a:t>
            </a:r>
            <a:r>
              <a:rPr lang="en-US" dirty="0">
                <a:solidFill>
                  <a:schemeClr val="tx1">
                    <a:lumMod val="85000"/>
                    <a:lumOff val="15000"/>
                  </a:schemeClr>
                </a:solidFill>
                <a:latin typeface="Calibri" panose="020F0502020204030204" pitchFamily="34" charset="0"/>
                <a:cs typeface="Calibri" panose="020F0502020204030204" pitchFamily="34" charset="0"/>
              </a:rPr>
              <a:t> </a:t>
            </a:r>
            <a:r>
              <a:rPr lang="en-US" u="sng" dirty="0">
                <a:solidFill>
                  <a:srgbClr val="26ACD0"/>
                </a:solidFill>
                <a:latin typeface="Calibri" panose="020F0502020204030204" pitchFamily="34" charset="0"/>
                <a:cs typeface="Calibri" panose="020F0502020204030204" pitchFamily="34" charset="0"/>
              </a:rPr>
              <a:t>@_chipik</a:t>
            </a:r>
          </a:p>
          <a:p>
            <a:r>
              <a:rPr lang="en-US" dirty="0">
                <a:latin typeface="Calibri" panose="020F0502020204030204" pitchFamily="34" charset="0"/>
                <a:cs typeface="Calibri" panose="020F0502020204030204" pitchFamily="34" charset="0"/>
              </a:rPr>
              <a:t>Jordan </a:t>
            </a:r>
            <a:r>
              <a:rPr lang="en-US" dirty="0" err="1">
                <a:latin typeface="Calibri" panose="020F0502020204030204" pitchFamily="34" charset="0"/>
                <a:cs typeface="Calibri" panose="020F0502020204030204" pitchFamily="34" charset="0"/>
              </a:rPr>
              <a:t>Santarcieri</a:t>
            </a:r>
            <a:r>
              <a:rPr lang="en-US" dirty="0">
                <a:latin typeface="Calibri" panose="020F0502020204030204" pitchFamily="34" charset="0"/>
                <a:cs typeface="Calibri" panose="020F0502020204030204" pitchFamily="34" charset="0"/>
              </a:rPr>
              <a:t> </a:t>
            </a:r>
            <a:r>
              <a:rPr lang="en-US" u="sng" dirty="0">
                <a:solidFill>
                  <a:srgbClr val="26ACD0"/>
                </a:solidFill>
                <a:latin typeface="Calibri" panose="020F0502020204030204" pitchFamily="34" charset="0"/>
                <a:cs typeface="Calibri" panose="020F0502020204030204" pitchFamily="34" charset="0"/>
              </a:rPr>
              <a:t>@jsantarsieri</a:t>
            </a:r>
          </a:p>
          <a:p>
            <a:r>
              <a:rPr lang="en-US" u="sng" dirty="0">
                <a:solidFill>
                  <a:srgbClr val="26ACD0"/>
                </a:solidFill>
                <a:latin typeface="Calibri" panose="020F0502020204030204" pitchFamily="34" charset="0"/>
                <a:cs typeface="Calibri" panose="020F0502020204030204" pitchFamily="34" charset="0"/>
              </a:rPr>
              <a:t>@VicxerSecurity </a:t>
            </a:r>
          </a:p>
          <a:p>
            <a:r>
              <a:rPr lang="en-US" u="sng" dirty="0">
                <a:solidFill>
                  <a:srgbClr val="26ACD0"/>
                </a:solidFill>
                <a:latin typeface="Calibri" panose="020F0502020204030204" pitchFamily="34" charset="0"/>
                <a:cs typeface="Calibri" panose="020F0502020204030204" pitchFamily="34" charset="0"/>
              </a:rPr>
              <a:t>@Onapsis</a:t>
            </a:r>
          </a:p>
          <a:p>
            <a:endParaRPr lang="en-US" dirty="0"/>
          </a:p>
          <a:p>
            <a:br>
              <a:rPr lang="en-US" dirty="0"/>
            </a:br>
            <a:endParaRPr lang="en-SG" sz="4800" dirty="0">
              <a:solidFill>
                <a:srgbClr val="404040"/>
              </a:solidFill>
              <a:latin typeface="+mj-lt"/>
            </a:endParaRPr>
          </a:p>
        </p:txBody>
      </p:sp>
      <p:sp>
        <p:nvSpPr>
          <p:cNvPr id="7" name="Rectangle 6">
            <a:extLst>
              <a:ext uri="{FF2B5EF4-FFF2-40B4-BE49-F238E27FC236}">
                <a16:creationId xmlns:a16="http://schemas.microsoft.com/office/drawing/2014/main" id="{E912AA9E-D217-4EBF-9696-8EF15B54122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ECB3172-C7DA-4780-B0F8-D13503BFE7BC}"/>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sp>
        <p:nvSpPr>
          <p:cNvPr id="9" name="TextBox 8">
            <a:extLst>
              <a:ext uri="{FF2B5EF4-FFF2-40B4-BE49-F238E27FC236}">
                <a16:creationId xmlns:a16="http://schemas.microsoft.com/office/drawing/2014/main" id="{FE414EBC-0572-427C-8ECB-DDFC9BDD9373}"/>
              </a:ext>
            </a:extLst>
          </p:cNvPr>
          <p:cNvSpPr txBox="1"/>
          <p:nvPr/>
        </p:nvSpPr>
        <p:spPr>
          <a:xfrm>
            <a:off x="10863988" y="6657255"/>
            <a:ext cx="5626415" cy="1200329"/>
          </a:xfrm>
          <a:prstGeom prst="rect">
            <a:avLst/>
          </a:prstGeom>
          <a:noFill/>
        </p:spPr>
        <p:txBody>
          <a:bodyPr wrap="square">
            <a:spAutoFit/>
          </a:bodyPr>
          <a:lstStyle/>
          <a:p>
            <a:r>
              <a:rPr lang="en-US" dirty="0">
                <a:solidFill>
                  <a:srgbClr val="26ACD0"/>
                </a:solidFill>
                <a:hlinkClick r:id="rId2">
                  <a:extLst>
                    <a:ext uri="{A12FA001-AC4F-418D-AE19-62706E023703}">
                      <ahyp:hlinkClr xmlns:ahyp="http://schemas.microsoft.com/office/drawing/2018/hyperlinkcolor" val="tx"/>
                    </a:ext>
                  </a:extLst>
                </a:hlinkClick>
              </a:rPr>
              <a:t>https://twitter.com/icryo</a:t>
            </a:r>
            <a:endParaRPr lang="en-US" dirty="0">
              <a:solidFill>
                <a:srgbClr val="26ACD0"/>
              </a:solidFill>
            </a:endParaRPr>
          </a:p>
          <a:p>
            <a:r>
              <a:rPr lang="en-US" dirty="0">
                <a:solidFill>
                  <a:srgbClr val="26ACD0"/>
                </a:solidFill>
              </a:rPr>
              <a:t>Discord: </a:t>
            </a:r>
            <a:r>
              <a:rPr lang="en-US" dirty="0" err="1">
                <a:solidFill>
                  <a:srgbClr val="26ACD0"/>
                </a:solidFill>
              </a:rPr>
              <a:t>cryo</a:t>
            </a:r>
            <a:r>
              <a:rPr lang="en-US" dirty="0">
                <a:solidFill>
                  <a:srgbClr val="26ACD0"/>
                </a:solidFill>
              </a:rPr>
              <a:t> #3148</a:t>
            </a:r>
          </a:p>
        </p:txBody>
      </p:sp>
      <p:pic>
        <p:nvPicPr>
          <p:cNvPr id="9218" name="Picture 2" descr="Image">
            <a:extLst>
              <a:ext uri="{FF2B5EF4-FFF2-40B4-BE49-F238E27FC236}">
                <a16:creationId xmlns:a16="http://schemas.microsoft.com/office/drawing/2014/main" id="{3AB15537-8E49-467E-8E6A-605F910E5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3939" y="4002087"/>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319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 AND ANSWER</a:t>
            </a:r>
            <a:endParaRPr lang="en-SG" dirty="0">
              <a:solidFill>
                <a:srgbClr val="B32121"/>
              </a:solidFill>
            </a:endParaRPr>
          </a:p>
        </p:txBody>
      </p:sp>
      <p:sp>
        <p:nvSpPr>
          <p:cNvPr id="5" name="TextBox 4"/>
          <p:cNvSpPr txBox="1"/>
          <p:nvPr/>
        </p:nvSpPr>
        <p:spPr>
          <a:xfrm>
            <a:off x="3504173" y="2231971"/>
            <a:ext cx="13681520" cy="6447919"/>
          </a:xfrm>
          <a:prstGeom prst="rect">
            <a:avLst/>
          </a:prstGeom>
          <a:noFill/>
        </p:spPr>
        <p:txBody>
          <a:bodyPr wrap="square" rtlCol="0">
            <a:spAutoFit/>
          </a:bodyPr>
          <a:lstStyle/>
          <a:p>
            <a:r>
              <a:rPr lang="en-US" sz="41300" dirty="0">
                <a:solidFill>
                  <a:srgbClr val="404040"/>
                </a:solidFill>
                <a:latin typeface="+mj-lt"/>
              </a:rPr>
              <a:t>Q&amp;A</a:t>
            </a:r>
            <a:endParaRPr lang="en-SG" sz="41300" dirty="0">
              <a:solidFill>
                <a:srgbClr val="404040"/>
              </a:solidFill>
              <a:latin typeface="+mj-lt"/>
            </a:endParaRPr>
          </a:p>
        </p:txBody>
      </p:sp>
      <p:sp>
        <p:nvSpPr>
          <p:cNvPr id="7" name="Rectangle 6">
            <a:extLst>
              <a:ext uri="{FF2B5EF4-FFF2-40B4-BE49-F238E27FC236}">
                <a16:creationId xmlns:a16="http://schemas.microsoft.com/office/drawing/2014/main" id="{E912AA9E-D217-4EBF-9696-8EF15B54122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ECB3172-C7DA-4780-B0F8-D13503BFE7BC}"/>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24907" y="3200871"/>
            <a:ext cx="12385376" cy="3920094"/>
          </a:xfrm>
          <a:prstGeom prst="rect">
            <a:avLst/>
          </a:prstGeom>
          <a:noFill/>
        </p:spPr>
        <p:txBody>
          <a:bodyPr wrap="square" rtlCol="0">
            <a:noAutofit/>
          </a:bodyPr>
          <a:lstStyle/>
          <a:p>
            <a:pPr algn="ctr">
              <a:lnSpc>
                <a:spcPts val="17000"/>
              </a:lnSpc>
            </a:pPr>
            <a:r>
              <a:rPr lang="en-US" sz="21000" dirty="0">
                <a:solidFill>
                  <a:srgbClr val="404040"/>
                </a:solidFill>
                <a:latin typeface="+mj-lt"/>
              </a:rPr>
              <a:t>THANK YOU FOR COMING</a:t>
            </a:r>
            <a:endParaRPr lang="en-SG" sz="21000" dirty="0">
              <a:solidFill>
                <a:srgbClr val="404040"/>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C703845-805D-496A-A15B-2B3F4FD9FFBC}"/>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p:txBody>
          <a:bodyPr/>
          <a:lstStyle/>
          <a:p>
            <a:r>
              <a:rPr lang="en-US" dirty="0"/>
              <a:t>ANTHOLOGY</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SG" dirty="0" err="1"/>
              <a:t>ERPwnage</a:t>
            </a:r>
            <a:r>
              <a:rPr lang="en-SG" dirty="0"/>
              <a:t> Red Team Village Lightning Talk</a:t>
            </a:r>
          </a:p>
        </p:txBody>
      </p:sp>
      <p:sp>
        <p:nvSpPr>
          <p:cNvPr id="8" name="Text Placeholder 7"/>
          <p:cNvSpPr>
            <a:spLocks noGrp="1"/>
          </p:cNvSpPr>
          <p:nvPr>
            <p:ph type="body" sz="quarter" idx="4294967295"/>
          </p:nvPr>
        </p:nvSpPr>
        <p:spPr>
          <a:xfrm>
            <a:off x="7921625" y="2523763"/>
            <a:ext cx="7561263" cy="647700"/>
          </a:xfrm>
          <a:effectLst/>
        </p:spPr>
        <p:txBody>
          <a:bodyPr>
            <a:normAutofit fontScale="55000" lnSpcReduction="20000"/>
          </a:bodyPr>
          <a:lstStyle/>
          <a:p>
            <a:pPr>
              <a:buNone/>
            </a:pPr>
            <a:r>
              <a:rPr lang="en-US" dirty="0">
                <a:solidFill>
                  <a:srgbClr val="B32121"/>
                </a:solidFill>
                <a:effectLst>
                  <a:outerShdw blurRad="50800" dist="25400" dir="2700000" algn="tl" rotWithShape="0">
                    <a:schemeClr val="bg1">
                      <a:alpha val="40000"/>
                    </a:schemeClr>
                  </a:outerShdw>
                </a:effectLst>
                <a:latin typeface="+mj-lt"/>
              </a:rPr>
              <a:t>What?</a:t>
            </a:r>
            <a:endParaRPr lang="en-SG" dirty="0">
              <a:solidFill>
                <a:srgbClr val="B32121"/>
              </a:solidFill>
              <a:effectLst>
                <a:outerShdw blurRad="50800" dist="25400" dir="2700000" algn="tl" rotWithShape="0">
                  <a:schemeClr val="bg1">
                    <a:alpha val="40000"/>
                  </a:schemeClr>
                </a:outerShdw>
              </a:effectLst>
              <a:latin typeface="+mj-lt"/>
            </a:endParaRPr>
          </a:p>
        </p:txBody>
      </p:sp>
      <p:pic>
        <p:nvPicPr>
          <p:cNvPr id="7" name="Picture 6" descr="slide2_divider.png"/>
          <p:cNvPicPr>
            <a:picLocks noChangeAspect="1"/>
          </p:cNvPicPr>
          <p:nvPr/>
        </p:nvPicPr>
        <p:blipFill>
          <a:blip r:embed="rId2" cstate="print"/>
          <a:stretch>
            <a:fillRect/>
          </a:stretch>
        </p:blipFill>
        <p:spPr>
          <a:xfrm>
            <a:off x="7417395" y="2552799"/>
            <a:ext cx="66675" cy="5019675"/>
          </a:xfrm>
          <a:prstGeom prst="rect">
            <a:avLst/>
          </a:prstGeom>
        </p:spPr>
      </p:pic>
      <p:sp>
        <p:nvSpPr>
          <p:cNvPr id="11" name="TextBox 10"/>
          <p:cNvSpPr txBox="1"/>
          <p:nvPr/>
        </p:nvSpPr>
        <p:spPr>
          <a:xfrm>
            <a:off x="8013093" y="2955811"/>
            <a:ext cx="8549492" cy="707886"/>
          </a:xfrm>
          <a:prstGeom prst="rect">
            <a:avLst/>
          </a:prstGeom>
          <a:noFill/>
          <a:effectLst/>
        </p:spPr>
        <p:txBody>
          <a:bodyPr wrap="square" rtlCol="0">
            <a:spAutoFit/>
          </a:bodyPr>
          <a:lstStyle/>
          <a:p>
            <a:r>
              <a:rPr lang="en-US" sz="2000" dirty="0">
                <a:solidFill>
                  <a:schemeClr val="tx1">
                    <a:lumMod val="65000"/>
                    <a:lumOff val="35000"/>
                  </a:schemeClr>
                </a:solidFill>
                <a:latin typeface="Calibri" panose="020F0502020204030204" pitchFamily="34" charset="0"/>
                <a:cs typeface="Calibri" panose="020F0502020204030204" pitchFamily="34" charset="0"/>
              </a:rPr>
              <a:t>The goal of this talk is to provide Red Teams with enough knowledge to target SAP.  We’ll try to strike a balance between the new and the practical. </a:t>
            </a:r>
          </a:p>
        </p:txBody>
      </p:sp>
      <p:sp>
        <p:nvSpPr>
          <p:cNvPr id="9" name="Text Placeholder 7"/>
          <p:cNvSpPr txBox="1">
            <a:spLocks/>
          </p:cNvSpPr>
          <p:nvPr/>
        </p:nvSpPr>
        <p:spPr>
          <a:xfrm>
            <a:off x="7921450" y="4309045"/>
            <a:ext cx="7561263" cy="647700"/>
          </a:xfrm>
          <a:prstGeom prst="rect">
            <a:avLst/>
          </a:prstGeom>
          <a:effectLst/>
        </p:spPr>
        <p:txBody>
          <a:bodyPr vert="horz" lIns="182917" tIns="91458" rIns="182917" bIns="91458" rtlCol="0">
            <a:normAutofit fontScale="55000" lnSpcReduction="20000"/>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6400" b="0" i="0" u="none" strike="noStrike" kern="1200" cap="none" spc="0" normalizeH="0" baseline="0" noProof="0" dirty="0">
                <a:ln>
                  <a:noFill/>
                </a:ln>
                <a:solidFill>
                  <a:srgbClr val="B32121"/>
                </a:solidFill>
                <a:effectLst>
                  <a:outerShdw blurRad="50800" dist="25400" dir="2700000" algn="tl" rotWithShape="0">
                    <a:schemeClr val="bg1">
                      <a:alpha val="40000"/>
                    </a:schemeClr>
                  </a:outerShdw>
                </a:effectLst>
                <a:uLnTx/>
                <a:uFillTx/>
                <a:latin typeface="+mj-lt"/>
                <a:ea typeface="+mn-ea"/>
                <a:cs typeface="+mn-cs"/>
              </a:rPr>
              <a:t>Why SAP?</a:t>
            </a:r>
            <a:endParaRPr kumimoji="0" lang="en-SG" sz="6400" b="0" i="0" u="none" strike="noStrike" kern="1200" cap="none" spc="0" normalizeH="0" baseline="0" noProof="0" dirty="0">
              <a:ln>
                <a:noFill/>
              </a:ln>
              <a:solidFill>
                <a:srgbClr val="B32121"/>
              </a:solidFill>
              <a:effectLst>
                <a:outerShdw blurRad="50800" dist="25400" dir="2700000" algn="tl" rotWithShape="0">
                  <a:schemeClr val="bg1">
                    <a:alpha val="40000"/>
                  </a:schemeClr>
                </a:outerShdw>
              </a:effectLst>
              <a:uLnTx/>
              <a:uFillTx/>
              <a:latin typeface="+mj-lt"/>
              <a:ea typeface="+mn-ea"/>
              <a:cs typeface="+mn-cs"/>
            </a:endParaRPr>
          </a:p>
        </p:txBody>
      </p:sp>
      <p:sp>
        <p:nvSpPr>
          <p:cNvPr id="10" name="TextBox 9"/>
          <p:cNvSpPr txBox="1"/>
          <p:nvPr/>
        </p:nvSpPr>
        <p:spPr>
          <a:xfrm>
            <a:off x="8012919" y="4733071"/>
            <a:ext cx="8549492" cy="1015663"/>
          </a:xfrm>
          <a:prstGeom prst="rect">
            <a:avLst/>
          </a:prstGeom>
          <a:noFill/>
          <a:effectLst/>
        </p:spPr>
        <p:txBody>
          <a:bodyPr wrap="square" rtlCol="0">
            <a:spAutoFit/>
          </a:bodyPr>
          <a:lstStyle/>
          <a:p>
            <a:r>
              <a:rPr lang="en-US" sz="2000" dirty="0">
                <a:solidFill>
                  <a:schemeClr val="tx1">
                    <a:lumMod val="65000"/>
                    <a:lumOff val="35000"/>
                  </a:schemeClr>
                </a:solidFill>
                <a:latin typeface="Calibri" panose="020F0502020204030204" pitchFamily="34" charset="0"/>
                <a:cs typeface="Calibri" panose="020F0502020204030204" pitchFamily="34" charset="0"/>
              </a:rPr>
              <a:t>Because it’s unnecessarily complex, difficult to update, &amp; business critical. Some of what we’ll talk about can be applied to other ERPs but we’ll be focused on SAP. 121,100 installations world wide.</a:t>
            </a:r>
          </a:p>
        </p:txBody>
      </p:sp>
      <p:sp>
        <p:nvSpPr>
          <p:cNvPr id="12" name="Text Placeholder 7"/>
          <p:cNvSpPr txBox="1">
            <a:spLocks/>
          </p:cNvSpPr>
          <p:nvPr/>
        </p:nvSpPr>
        <p:spPr>
          <a:xfrm>
            <a:off x="7921451" y="6308881"/>
            <a:ext cx="7561263" cy="647700"/>
          </a:xfrm>
          <a:prstGeom prst="rect">
            <a:avLst/>
          </a:prstGeom>
          <a:effectLst/>
        </p:spPr>
        <p:txBody>
          <a:bodyPr vert="horz" lIns="182917" tIns="91458" rIns="182917" bIns="91458" rtlCol="0">
            <a:normAutofit fontScale="55000" lnSpcReduction="20000"/>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6400" b="0" i="0" u="none" strike="noStrike" kern="1200" cap="none" spc="0" normalizeH="0" baseline="0" noProof="0" dirty="0">
                <a:ln>
                  <a:noFill/>
                </a:ln>
                <a:solidFill>
                  <a:srgbClr val="B32121"/>
                </a:solidFill>
                <a:effectLst>
                  <a:outerShdw blurRad="50800" dist="25400" dir="2700000" algn="tl" rotWithShape="0">
                    <a:schemeClr val="bg1">
                      <a:alpha val="40000"/>
                    </a:schemeClr>
                  </a:outerShdw>
                </a:effectLst>
                <a:uLnTx/>
                <a:uFillTx/>
                <a:latin typeface="+mj-lt"/>
                <a:ea typeface="+mn-ea"/>
                <a:cs typeface="+mn-cs"/>
              </a:rPr>
              <a:t>Goals of this talk</a:t>
            </a:r>
            <a:endParaRPr kumimoji="0" lang="en-SG" sz="6400" b="0" i="0" u="none" strike="noStrike" kern="1200" cap="none" spc="0" normalizeH="0" baseline="0" noProof="0" dirty="0">
              <a:ln>
                <a:noFill/>
              </a:ln>
              <a:solidFill>
                <a:srgbClr val="B32121"/>
              </a:solidFill>
              <a:effectLst>
                <a:outerShdw blurRad="50800" dist="25400" dir="2700000" algn="tl" rotWithShape="0">
                  <a:schemeClr val="bg1">
                    <a:alpha val="40000"/>
                  </a:schemeClr>
                </a:outerShdw>
              </a:effectLst>
              <a:uLnTx/>
              <a:uFillTx/>
              <a:latin typeface="+mj-lt"/>
              <a:ea typeface="+mn-ea"/>
              <a:cs typeface="+mn-cs"/>
            </a:endParaRPr>
          </a:p>
        </p:txBody>
      </p:sp>
      <p:sp>
        <p:nvSpPr>
          <p:cNvPr id="13" name="TextBox 12"/>
          <p:cNvSpPr txBox="1"/>
          <p:nvPr/>
        </p:nvSpPr>
        <p:spPr>
          <a:xfrm>
            <a:off x="8012919" y="6772235"/>
            <a:ext cx="8549492" cy="1323439"/>
          </a:xfrm>
          <a:prstGeom prst="rect">
            <a:avLst/>
          </a:prstGeom>
          <a:noFill/>
          <a:effectLst/>
        </p:spPr>
        <p:txBody>
          <a:bodyPr wrap="square" rtlCol="0">
            <a:spAutoFit/>
          </a:bodyPr>
          <a:lstStyle/>
          <a:p>
            <a:pPr>
              <a:lnSpc>
                <a:spcPts val="2400"/>
              </a:lnSpc>
            </a:pPr>
            <a:r>
              <a:rPr lang="en-US" sz="2000" dirty="0">
                <a:solidFill>
                  <a:schemeClr val="tx1">
                    <a:lumMod val="65000"/>
                    <a:lumOff val="35000"/>
                  </a:schemeClr>
                </a:solidFill>
                <a:latin typeface="Calibri" panose="020F0502020204030204" pitchFamily="34" charset="0"/>
                <a:cs typeface="Calibri" panose="020F0502020204030204" pitchFamily="34" charset="0"/>
              </a:rPr>
              <a:t>We’ll disclose some tried and true techniques for targeting SAP users and review some of the latest vulnerabilities against SAP.  This lightening talk is intended to give you a very basic base of knowledge and a jumping off point for attacking SAP.</a:t>
            </a:r>
          </a:p>
        </p:txBody>
      </p:sp>
      <p:sp>
        <p:nvSpPr>
          <p:cNvPr id="20" name="Rectangle 19">
            <a:extLst>
              <a:ext uri="{FF2B5EF4-FFF2-40B4-BE49-F238E27FC236}">
                <a16:creationId xmlns:a16="http://schemas.microsoft.com/office/drawing/2014/main" id="{82FFB8A2-9A6C-47AC-8945-AF4A8E1565C6}"/>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25" name="Picture 24" descr="A picture containing light&#10;&#10;Description automatically generated">
            <a:extLst>
              <a:ext uri="{FF2B5EF4-FFF2-40B4-BE49-F238E27FC236}">
                <a16:creationId xmlns:a16="http://schemas.microsoft.com/office/drawing/2014/main" id="{41DDE783-BCF1-4523-B83E-258332ECB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699" y="2236572"/>
            <a:ext cx="5456849" cy="5335902"/>
          </a:xfrm>
          <a:prstGeom prst="rect">
            <a:avLst/>
          </a:prstGeom>
          <a:scene3d>
            <a:camera prst="orthographicFront"/>
            <a:lightRig rig="sunrise" dir="t"/>
          </a:scene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7"/>
          <p:cNvSpPr txBox="1">
            <a:spLocks/>
          </p:cNvSpPr>
          <p:nvPr/>
        </p:nvSpPr>
        <p:spPr>
          <a:xfrm>
            <a:off x="3442100" y="2604029"/>
            <a:ext cx="4536505" cy="792088"/>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40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What is SAP?</a:t>
            </a:r>
            <a:endParaRPr kumimoji="0" lang="en-SG" sz="40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36" name="Text Placeholder 7"/>
          <p:cNvSpPr txBox="1">
            <a:spLocks/>
          </p:cNvSpPr>
          <p:nvPr/>
        </p:nvSpPr>
        <p:spPr>
          <a:xfrm>
            <a:off x="9505624" y="2624807"/>
            <a:ext cx="5487469" cy="792088"/>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40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How do I get into SAP?</a:t>
            </a:r>
            <a:endParaRPr kumimoji="0" lang="en-SG" sz="40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46" name="Text Placeholder 7"/>
          <p:cNvSpPr txBox="1">
            <a:spLocks/>
          </p:cNvSpPr>
          <p:nvPr/>
        </p:nvSpPr>
        <p:spPr>
          <a:xfrm>
            <a:off x="3449528" y="5183101"/>
            <a:ext cx="5775498" cy="792088"/>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40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What impact?</a:t>
            </a:r>
            <a:endParaRPr kumimoji="0" lang="en-SG" sz="40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 name="Text Placeholder 1"/>
          <p:cNvSpPr>
            <a:spLocks noGrp="1"/>
          </p:cNvSpPr>
          <p:nvPr>
            <p:ph type="body" sz="quarter" idx="10"/>
          </p:nvPr>
        </p:nvSpPr>
        <p:spPr/>
        <p:txBody>
          <a:bodyPr/>
          <a:lstStyle/>
          <a:p>
            <a:r>
              <a:rPr lang="en-US" dirty="0"/>
              <a:t>Agenda</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US" dirty="0"/>
              <a:t>What we will cover</a:t>
            </a:r>
            <a:endParaRPr lang="en-SG" dirty="0"/>
          </a:p>
        </p:txBody>
      </p:sp>
      <p:sp>
        <p:nvSpPr>
          <p:cNvPr id="5" name="TextBox 4"/>
          <p:cNvSpPr txBox="1"/>
          <p:nvPr/>
        </p:nvSpPr>
        <p:spPr>
          <a:xfrm>
            <a:off x="3449528" y="3245264"/>
            <a:ext cx="4752529" cy="1618648"/>
          </a:xfrm>
          <a:prstGeom prst="rect">
            <a:avLst/>
          </a:prstGeom>
          <a:noFill/>
          <a:effectLst>
            <a:outerShdw dist="25400" dir="5400000" algn="t" rotWithShape="0">
              <a:schemeClr val="bg1">
                <a:alpha val="40000"/>
              </a:schemeClr>
            </a:outerShdw>
          </a:effectLst>
        </p:spPr>
        <p:txBody>
          <a:bodyPr wrap="square" rtlCol="0">
            <a:spAutoFit/>
          </a:bodyPr>
          <a:lstStyle/>
          <a:p>
            <a:pPr>
              <a:lnSpc>
                <a:spcPts val="2400"/>
              </a:lnSpc>
            </a:pPr>
            <a:r>
              <a:rPr lang="en-SG" sz="1900" b="1" i="1" dirty="0">
                <a:solidFill>
                  <a:srgbClr val="646464"/>
                </a:solidFill>
                <a:latin typeface="Calibri" pitchFamily="34" charset="0"/>
                <a:cs typeface="Calibri" pitchFamily="34" charset="0"/>
              </a:rPr>
              <a:t>SAP is an ERP, </a:t>
            </a:r>
            <a:r>
              <a:rPr lang="en-SG" sz="1900" dirty="0">
                <a:solidFill>
                  <a:srgbClr val="646464"/>
                </a:solidFill>
                <a:latin typeface="Calibri" pitchFamily="34" charset="0"/>
                <a:cs typeface="Calibri" pitchFamily="34" charset="0"/>
              </a:rPr>
              <a:t>a suite of enterprise tools for management. Enterprises have to store it all somewhere, and SAP wants to be the businesses single point of truth. Manipulation of that single point of truth is scary.</a:t>
            </a:r>
          </a:p>
        </p:txBody>
      </p:sp>
      <p:pic>
        <p:nvPicPr>
          <p:cNvPr id="20" name="Picture 19" descr="slide4_divider.png"/>
          <p:cNvPicPr>
            <a:picLocks noChangeAspect="1"/>
          </p:cNvPicPr>
          <p:nvPr/>
        </p:nvPicPr>
        <p:blipFill>
          <a:blip r:embed="rId2" cstate="print"/>
          <a:stretch>
            <a:fillRect/>
          </a:stretch>
        </p:blipFill>
        <p:spPr>
          <a:xfrm>
            <a:off x="9073579" y="2768823"/>
            <a:ext cx="57150" cy="1609725"/>
          </a:xfrm>
          <a:prstGeom prst="rect">
            <a:avLst/>
          </a:prstGeom>
        </p:spPr>
      </p:pic>
      <p:sp>
        <p:nvSpPr>
          <p:cNvPr id="35" name="TextBox 34"/>
          <p:cNvSpPr txBox="1"/>
          <p:nvPr/>
        </p:nvSpPr>
        <p:spPr>
          <a:xfrm>
            <a:off x="9577634" y="3200871"/>
            <a:ext cx="4752529" cy="1310872"/>
          </a:xfrm>
          <a:prstGeom prst="rect">
            <a:avLst/>
          </a:prstGeom>
          <a:noFill/>
          <a:effectLst>
            <a:outerShdw dist="25400" dir="5400000" algn="t" rotWithShape="0">
              <a:schemeClr val="bg1">
                <a:alpha val="40000"/>
              </a:schemeClr>
            </a:outerShdw>
          </a:effectLst>
        </p:spPr>
        <p:txBody>
          <a:bodyPr wrap="square" rtlCol="0">
            <a:spAutoFit/>
          </a:bodyPr>
          <a:lstStyle/>
          <a:p>
            <a:pPr>
              <a:lnSpc>
                <a:spcPts val="2400"/>
              </a:lnSpc>
            </a:pPr>
            <a:r>
              <a:rPr lang="en-SG" sz="1900" b="1" i="1" dirty="0">
                <a:solidFill>
                  <a:srgbClr val="646464"/>
                </a:solidFill>
                <a:latin typeface="Calibri" pitchFamily="34" charset="0"/>
                <a:cs typeface="Calibri" pitchFamily="34" charset="0"/>
              </a:rPr>
              <a:t>CVE - 10K Blaze, RECON, etc..</a:t>
            </a:r>
          </a:p>
          <a:p>
            <a:pPr>
              <a:lnSpc>
                <a:spcPts val="2400"/>
              </a:lnSpc>
            </a:pPr>
            <a:r>
              <a:rPr lang="en-SG" sz="1900" b="1" i="1" dirty="0">
                <a:solidFill>
                  <a:srgbClr val="646464"/>
                </a:solidFill>
                <a:latin typeface="Calibri" pitchFamily="34" charset="0"/>
                <a:cs typeface="Calibri" pitchFamily="34" charset="0"/>
              </a:rPr>
              <a:t>Session Hijacking</a:t>
            </a:r>
          </a:p>
          <a:p>
            <a:pPr>
              <a:lnSpc>
                <a:spcPts val="2400"/>
              </a:lnSpc>
            </a:pPr>
            <a:r>
              <a:rPr lang="en-SG" sz="1900" b="1" i="1" dirty="0">
                <a:solidFill>
                  <a:srgbClr val="646464"/>
                </a:solidFill>
                <a:latin typeface="Calibri" pitchFamily="34" charset="0"/>
                <a:cs typeface="Calibri" pitchFamily="34" charset="0"/>
              </a:rPr>
              <a:t>Credential Harvesting</a:t>
            </a:r>
          </a:p>
          <a:p>
            <a:pPr>
              <a:lnSpc>
                <a:spcPts val="2400"/>
              </a:lnSpc>
            </a:pPr>
            <a:r>
              <a:rPr lang="en-SG" sz="1900" b="1" i="1" dirty="0">
                <a:solidFill>
                  <a:srgbClr val="646464"/>
                </a:solidFill>
                <a:latin typeface="Calibri" pitchFamily="34" charset="0"/>
                <a:cs typeface="Calibri" pitchFamily="34" charset="0"/>
              </a:rPr>
              <a:t>Phishing</a:t>
            </a:r>
            <a:endParaRPr lang="en-SG" sz="1900" i="1" dirty="0">
              <a:solidFill>
                <a:srgbClr val="646464"/>
              </a:solidFill>
              <a:latin typeface="Calibri" pitchFamily="34" charset="0"/>
              <a:cs typeface="Calibri" pitchFamily="34" charset="0"/>
            </a:endParaRPr>
          </a:p>
        </p:txBody>
      </p:sp>
      <p:sp>
        <p:nvSpPr>
          <p:cNvPr id="45" name="TextBox 44"/>
          <p:cNvSpPr txBox="1"/>
          <p:nvPr/>
        </p:nvSpPr>
        <p:spPr>
          <a:xfrm>
            <a:off x="3521538" y="5759165"/>
            <a:ext cx="4752529" cy="2234201"/>
          </a:xfrm>
          <a:prstGeom prst="rect">
            <a:avLst/>
          </a:prstGeom>
          <a:noFill/>
          <a:effectLst>
            <a:outerShdw dist="25400" dir="5400000" algn="t" rotWithShape="0">
              <a:schemeClr val="bg1">
                <a:alpha val="40000"/>
              </a:schemeClr>
            </a:outerShdw>
          </a:effectLst>
        </p:spPr>
        <p:txBody>
          <a:bodyPr wrap="square" rtlCol="0">
            <a:spAutoFit/>
          </a:bodyPr>
          <a:lstStyle/>
          <a:p>
            <a:pPr>
              <a:lnSpc>
                <a:spcPts val="2400"/>
              </a:lnSpc>
            </a:pPr>
            <a:r>
              <a:rPr lang="en-SG" sz="1900" b="1" i="1" dirty="0">
                <a:solidFill>
                  <a:srgbClr val="646464"/>
                </a:solidFill>
                <a:latin typeface="Calibri" pitchFamily="34" charset="0"/>
                <a:cs typeface="Calibri" pitchFamily="34" charset="0"/>
              </a:rPr>
              <a:t>Business Critical Data?</a:t>
            </a:r>
          </a:p>
          <a:p>
            <a:pPr>
              <a:lnSpc>
                <a:spcPts val="2400"/>
              </a:lnSpc>
            </a:pPr>
            <a:r>
              <a:rPr lang="en-SG" sz="1900" b="1" i="1" dirty="0">
                <a:solidFill>
                  <a:srgbClr val="646464"/>
                </a:solidFill>
                <a:latin typeface="Calibri" pitchFamily="34" charset="0"/>
                <a:cs typeface="Calibri" pitchFamily="34" charset="0"/>
              </a:rPr>
              <a:t>Elevation of Privilege?</a:t>
            </a:r>
          </a:p>
          <a:p>
            <a:pPr>
              <a:lnSpc>
                <a:spcPts val="2400"/>
              </a:lnSpc>
            </a:pPr>
            <a:r>
              <a:rPr lang="en-SG" sz="1900" b="1" i="1" dirty="0">
                <a:solidFill>
                  <a:srgbClr val="646464"/>
                </a:solidFill>
                <a:latin typeface="Calibri" pitchFamily="34" charset="0"/>
                <a:cs typeface="Calibri" pitchFamily="34" charset="0"/>
              </a:rPr>
              <a:t>Crack bigger passwords?</a:t>
            </a:r>
          </a:p>
          <a:p>
            <a:pPr>
              <a:lnSpc>
                <a:spcPts val="2400"/>
              </a:lnSpc>
            </a:pPr>
            <a:r>
              <a:rPr lang="en-SG" sz="1900" b="1" i="1" dirty="0">
                <a:solidFill>
                  <a:srgbClr val="646464"/>
                </a:solidFill>
                <a:latin typeface="Calibri" pitchFamily="34" charset="0"/>
                <a:cs typeface="Calibri" pitchFamily="34" charset="0"/>
              </a:rPr>
              <a:t>Pivot to new network segments?</a:t>
            </a:r>
            <a:endParaRPr lang="en-SG" sz="1900" i="1" dirty="0">
              <a:solidFill>
                <a:srgbClr val="646464"/>
              </a:solidFill>
              <a:latin typeface="Calibri" pitchFamily="34" charset="0"/>
              <a:cs typeface="Calibri" pitchFamily="34" charset="0"/>
            </a:endParaRPr>
          </a:p>
          <a:p>
            <a:pPr marL="342900" indent="-342900">
              <a:lnSpc>
                <a:spcPts val="2400"/>
              </a:lnSpc>
              <a:buFont typeface="Arial" panose="020B0604020202020204" pitchFamily="34" charset="0"/>
              <a:buChar char="•"/>
            </a:pPr>
            <a:endParaRPr lang="en-SG" sz="1900" i="1" dirty="0">
              <a:solidFill>
                <a:srgbClr val="646464"/>
              </a:solidFill>
              <a:latin typeface="Calibri" pitchFamily="34" charset="0"/>
              <a:cs typeface="Calibri" pitchFamily="34" charset="0"/>
            </a:endParaRPr>
          </a:p>
          <a:p>
            <a:pPr marL="342900" indent="-342900">
              <a:lnSpc>
                <a:spcPts val="2400"/>
              </a:lnSpc>
              <a:buFont typeface="Arial" panose="020B0604020202020204" pitchFamily="34" charset="0"/>
              <a:buChar char="•"/>
            </a:pPr>
            <a:endParaRPr lang="en-SG" sz="1900" i="1" dirty="0">
              <a:solidFill>
                <a:srgbClr val="646464"/>
              </a:solidFill>
              <a:latin typeface="Calibri" pitchFamily="34" charset="0"/>
              <a:cs typeface="Calibri" pitchFamily="34" charset="0"/>
            </a:endParaRPr>
          </a:p>
          <a:p>
            <a:pPr>
              <a:lnSpc>
                <a:spcPts val="2400"/>
              </a:lnSpc>
            </a:pPr>
            <a:endParaRPr lang="en-SG" sz="1900" i="1" dirty="0">
              <a:solidFill>
                <a:srgbClr val="646464"/>
              </a:solidFill>
              <a:latin typeface="Calibri" pitchFamily="34" charset="0"/>
              <a:cs typeface="Calibri" pitchFamily="34" charset="0"/>
            </a:endParaRPr>
          </a:p>
        </p:txBody>
      </p:sp>
      <p:sp>
        <p:nvSpPr>
          <p:cNvPr id="15" name="Rectangle 14">
            <a:extLst>
              <a:ext uri="{FF2B5EF4-FFF2-40B4-BE49-F238E27FC236}">
                <a16:creationId xmlns:a16="http://schemas.microsoft.com/office/drawing/2014/main" id="{9C15367B-8AAE-4E5E-B162-F2B3CD1A7E8F}"/>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6592FC2-3461-460E-A18E-5D180C7207A1}"/>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4098" name="Picture 2" descr="SAP - Wikipedia">
            <a:extLst>
              <a:ext uri="{FF2B5EF4-FFF2-40B4-BE49-F238E27FC236}">
                <a16:creationId xmlns:a16="http://schemas.microsoft.com/office/drawing/2014/main" id="{2ED32388-35FA-4264-9BD4-04EA0B047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5667" y="5372174"/>
            <a:ext cx="3965484" cy="20142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B32121"/>
                </a:solidFill>
              </a:rPr>
              <a:t>Considerations for Testing SAP</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SG" dirty="0"/>
              <a:t>Disclaimer</a:t>
            </a:r>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28" name="Text Placeholder 7"/>
          <p:cNvSpPr txBox="1">
            <a:spLocks/>
          </p:cNvSpPr>
          <p:nvPr/>
        </p:nvSpPr>
        <p:spPr>
          <a:xfrm>
            <a:off x="1728340" y="4393159"/>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lang="en-US" sz="3500" noProof="0" dirty="0">
                <a:solidFill>
                  <a:srgbClr val="B32121"/>
                </a:solidFill>
                <a:effectLst>
                  <a:outerShdw dist="38100" dir="2700000" algn="tl" rotWithShape="0">
                    <a:schemeClr val="bg1">
                      <a:alpha val="40000"/>
                    </a:schemeClr>
                  </a:outerShdw>
                </a:effectLst>
                <a:latin typeface="+mj-lt"/>
              </a:rPr>
              <a:t>Impact</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9" name="TextBox 28"/>
          <p:cNvSpPr txBox="1"/>
          <p:nvPr/>
        </p:nvSpPr>
        <p:spPr>
          <a:xfrm>
            <a:off x="1800559" y="5074027"/>
            <a:ext cx="4896544" cy="1310872"/>
          </a:xfrm>
          <a:prstGeom prst="rect">
            <a:avLst/>
          </a:prstGeom>
          <a:noFill/>
          <a:effectLst/>
        </p:spPr>
        <p:txBody>
          <a:bodyPr wrap="square" rtlCol="0">
            <a:spAutoFit/>
          </a:bodyPr>
          <a:lstStyle/>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Shit’s expensive…</a:t>
            </a:r>
          </a:p>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You bring down a DC, eh there are other DCs, you bring down ECC eh… you might be losing $$$$</a:t>
            </a:r>
          </a:p>
        </p:txBody>
      </p:sp>
      <p:sp>
        <p:nvSpPr>
          <p:cNvPr id="30" name="Text Placeholder 7"/>
          <p:cNvSpPr txBox="1">
            <a:spLocks/>
          </p:cNvSpPr>
          <p:nvPr/>
        </p:nvSpPr>
        <p:spPr>
          <a:xfrm>
            <a:off x="1729186" y="305685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lang="en-US" sz="3500" dirty="0">
                <a:solidFill>
                  <a:srgbClr val="B32121"/>
                </a:solidFill>
                <a:effectLst>
                  <a:outerShdw dist="38100" dir="2700000" algn="tl" rotWithShape="0">
                    <a:schemeClr val="bg1">
                      <a:alpha val="40000"/>
                    </a:schemeClr>
                  </a:outerShdw>
                </a:effectLst>
                <a:latin typeface="+mj-lt"/>
              </a:rPr>
              <a:t>TEST QA PROD</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31" name="TextBox 30"/>
          <p:cNvSpPr txBox="1"/>
          <p:nvPr/>
        </p:nvSpPr>
        <p:spPr>
          <a:xfrm>
            <a:off x="1801617" y="3565036"/>
            <a:ext cx="4896544" cy="695319"/>
          </a:xfrm>
          <a:prstGeom prst="rect">
            <a:avLst/>
          </a:prstGeom>
          <a:noFill/>
          <a:effectLst/>
        </p:spPr>
        <p:txBody>
          <a:bodyPr wrap="square" rtlCol="0">
            <a:spAutoFit/>
          </a:bodyPr>
          <a:lstStyle/>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Generally the same credentials and sensitive data in all 3…</a:t>
            </a:r>
            <a:endPar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2052" name="Picture 4" descr="a blue circle with a box and a wrench inside and Development underneath, a teal circle with a box and a checklist inside with Testing/QA underneath, and a pink circle with a box and checkmark inside with Production underneath">
            <a:extLst>
              <a:ext uri="{FF2B5EF4-FFF2-40B4-BE49-F238E27FC236}">
                <a16:creationId xmlns:a16="http://schemas.microsoft.com/office/drawing/2014/main" id="{989BB88C-7CD3-4B8C-BE8A-179C693EB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793" y="3170572"/>
            <a:ext cx="9214403" cy="394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160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rgbClr val="B32121"/>
                </a:solidFill>
              </a:rPr>
              <a:t>FINDING SAP?</a:t>
            </a:r>
            <a:endParaRPr lang="en-SG" dirty="0">
              <a:solidFill>
                <a:srgbClr val="B32121"/>
              </a:solidFill>
            </a:endParaRPr>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28" name="Text Placeholder 7"/>
          <p:cNvSpPr txBox="1">
            <a:spLocks/>
          </p:cNvSpPr>
          <p:nvPr/>
        </p:nvSpPr>
        <p:spPr>
          <a:xfrm>
            <a:off x="1728763" y="269681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lang="en-US" sz="3500" noProof="0" dirty="0">
                <a:solidFill>
                  <a:srgbClr val="B32121"/>
                </a:solidFill>
                <a:effectLst>
                  <a:outerShdw dist="38100" dir="2700000" algn="tl" rotWithShape="0">
                    <a:schemeClr val="bg1">
                      <a:alpha val="40000"/>
                    </a:schemeClr>
                  </a:outerShdw>
                </a:effectLst>
                <a:latin typeface="+mj-lt"/>
              </a:rPr>
              <a:t>SHODAN</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9" name="TextBox 28"/>
          <p:cNvSpPr txBox="1"/>
          <p:nvPr/>
        </p:nvSpPr>
        <p:spPr>
          <a:xfrm>
            <a:off x="1801194" y="3204996"/>
            <a:ext cx="4896544" cy="1310872"/>
          </a:xfrm>
          <a:prstGeom prst="rect">
            <a:avLst/>
          </a:prstGeom>
          <a:noFill/>
          <a:effectLst/>
        </p:spPr>
        <p:txBody>
          <a:bodyPr wrap="square" rtlCol="0">
            <a:spAutoFit/>
          </a:bodyPr>
          <a:lstStyle/>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SAP Router </a:t>
            </a:r>
            <a:r>
              <a:rPr lang="en-SG" sz="1900" dirty="0">
                <a:solidFill>
                  <a:srgbClr val="646464"/>
                </a:solidFill>
                <a:effectLst>
                  <a:outerShdw dist="38100" dir="2700000" algn="tl" rotWithShape="0">
                    <a:schemeClr val="bg1">
                      <a:alpha val="40000"/>
                    </a:schemeClr>
                  </a:outerShdw>
                </a:effectLst>
                <a:latin typeface="Calibri" pitchFamily="34" charset="0"/>
                <a:cs typeface="Calibri" pitchFamily="34" charset="0"/>
              </a:rPr>
              <a:t>And like all features, this one is going to be around for a while..</a:t>
            </a:r>
          </a:p>
          <a:p>
            <a:pPr>
              <a:lnSpc>
                <a:spcPts val="2400"/>
              </a:lnSpc>
            </a:pPr>
            <a:endPar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a:p>
            <a:pPr>
              <a:lnSpc>
                <a:spcPts val="2400"/>
              </a:lnSpc>
            </a:pPr>
            <a:r>
              <a:rPr lang="en-SG" sz="1900" b="1" i="1" dirty="0" err="1">
                <a:solidFill>
                  <a:srgbClr val="646464"/>
                </a:solidFill>
                <a:effectLst>
                  <a:outerShdw dist="38100" dir="2700000" algn="tl" rotWithShape="0">
                    <a:schemeClr val="bg1">
                      <a:alpha val="40000"/>
                    </a:schemeClr>
                  </a:outerShdw>
                </a:effectLst>
                <a:latin typeface="Calibri" pitchFamily="34" charset="0"/>
                <a:cs typeface="Calibri" pitchFamily="34" charset="0"/>
              </a:rPr>
              <a:t>Seclist</a:t>
            </a: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 – Discovery </a:t>
            </a:r>
            <a:r>
              <a:rPr lang="en-SG" sz="1900" b="1" i="1" dirty="0" err="1">
                <a:solidFill>
                  <a:srgbClr val="646464"/>
                </a:solidFill>
                <a:effectLst>
                  <a:outerShdw dist="38100" dir="2700000" algn="tl" rotWithShape="0">
                    <a:schemeClr val="bg1">
                      <a:alpha val="40000"/>
                    </a:schemeClr>
                  </a:outerShdw>
                </a:effectLst>
                <a:latin typeface="Calibri" pitchFamily="34" charset="0"/>
                <a:cs typeface="Calibri" pitchFamily="34" charset="0"/>
              </a:rPr>
              <a:t>Web_content</a:t>
            </a: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 SAP.txt</a:t>
            </a: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5" name="Picture 4">
            <a:extLst>
              <a:ext uri="{FF2B5EF4-FFF2-40B4-BE49-F238E27FC236}">
                <a16:creationId xmlns:a16="http://schemas.microsoft.com/office/drawing/2014/main" id="{55DC9E33-1C02-4AC0-B6D9-216879BD87C7}"/>
              </a:ext>
            </a:extLst>
          </p:cNvPr>
          <p:cNvPicPr>
            <a:picLocks noChangeAspect="1"/>
          </p:cNvPicPr>
          <p:nvPr/>
        </p:nvPicPr>
        <p:blipFill>
          <a:blip r:embed="rId3"/>
          <a:stretch>
            <a:fillRect/>
          </a:stretch>
        </p:blipFill>
        <p:spPr>
          <a:xfrm>
            <a:off x="12745987" y="1754451"/>
            <a:ext cx="4711824" cy="942364"/>
          </a:xfrm>
          <a:prstGeom prst="rect">
            <a:avLst/>
          </a:prstGeom>
        </p:spPr>
      </p:pic>
      <p:pic>
        <p:nvPicPr>
          <p:cNvPr id="7" name="Picture 6">
            <a:extLst>
              <a:ext uri="{FF2B5EF4-FFF2-40B4-BE49-F238E27FC236}">
                <a16:creationId xmlns:a16="http://schemas.microsoft.com/office/drawing/2014/main" id="{F2097B1B-7FBC-49E7-A747-456F2B869C33}"/>
              </a:ext>
            </a:extLst>
          </p:cNvPr>
          <p:cNvPicPr>
            <a:picLocks noChangeAspect="1"/>
          </p:cNvPicPr>
          <p:nvPr/>
        </p:nvPicPr>
        <p:blipFill>
          <a:blip r:embed="rId4"/>
          <a:stretch>
            <a:fillRect/>
          </a:stretch>
        </p:blipFill>
        <p:spPr>
          <a:xfrm>
            <a:off x="7509966" y="2281750"/>
            <a:ext cx="4495800" cy="5934075"/>
          </a:xfrm>
          <a:prstGeom prst="rect">
            <a:avLst/>
          </a:prstGeom>
        </p:spPr>
      </p:pic>
      <p:sp>
        <p:nvSpPr>
          <p:cNvPr id="13" name="Text Placeholder 7">
            <a:extLst>
              <a:ext uri="{FF2B5EF4-FFF2-40B4-BE49-F238E27FC236}">
                <a16:creationId xmlns:a16="http://schemas.microsoft.com/office/drawing/2014/main" id="{BE5345AC-7D76-400C-A02E-7B0164DAA362}"/>
              </a:ext>
            </a:extLst>
          </p:cNvPr>
          <p:cNvSpPr txBox="1">
            <a:spLocks/>
          </p:cNvSpPr>
          <p:nvPr/>
        </p:nvSpPr>
        <p:spPr>
          <a:xfrm>
            <a:off x="1692336" y="4924938"/>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lang="en-US" sz="3500" noProof="0" dirty="0">
                <a:solidFill>
                  <a:srgbClr val="B32121"/>
                </a:solidFill>
                <a:effectLst>
                  <a:outerShdw dist="38100" dir="2700000" algn="tl" rotWithShape="0">
                    <a:schemeClr val="bg1">
                      <a:alpha val="40000"/>
                    </a:schemeClr>
                  </a:outerShdw>
                </a:effectLst>
                <a:latin typeface="+mj-lt"/>
              </a:rPr>
              <a:t>SAP Case Studies</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14" name="TextBox 13">
            <a:extLst>
              <a:ext uri="{FF2B5EF4-FFF2-40B4-BE49-F238E27FC236}">
                <a16:creationId xmlns:a16="http://schemas.microsoft.com/office/drawing/2014/main" id="{04BB103F-13CE-4031-A835-B05578F6FFB9}"/>
              </a:ext>
            </a:extLst>
          </p:cNvPr>
          <p:cNvSpPr txBox="1"/>
          <p:nvPr/>
        </p:nvSpPr>
        <p:spPr>
          <a:xfrm>
            <a:off x="1764767" y="5433119"/>
            <a:ext cx="4896544" cy="695319"/>
          </a:xfrm>
          <a:prstGeom prst="rect">
            <a:avLst/>
          </a:prstGeom>
          <a:noFill/>
          <a:effectLst/>
        </p:spPr>
        <p:txBody>
          <a:bodyPr wrap="square" rtlCol="0">
            <a:spAutoFit/>
          </a:bodyPr>
          <a:lstStyle/>
          <a:p>
            <a:pPr>
              <a:lnSpc>
                <a:spcPts val="2400"/>
              </a:lnSpc>
            </a:pP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Regularly we’ll see case studies about the implementation an organization is working on.</a:t>
            </a:r>
          </a:p>
        </p:txBody>
      </p:sp>
      <p:sp>
        <p:nvSpPr>
          <p:cNvPr id="17" name="Text Placeholder 7">
            <a:extLst>
              <a:ext uri="{FF2B5EF4-FFF2-40B4-BE49-F238E27FC236}">
                <a16:creationId xmlns:a16="http://schemas.microsoft.com/office/drawing/2014/main" id="{294B0059-78F9-466F-9E86-F337EFE96C14}"/>
              </a:ext>
            </a:extLst>
          </p:cNvPr>
          <p:cNvSpPr txBox="1">
            <a:spLocks/>
          </p:cNvSpPr>
          <p:nvPr/>
        </p:nvSpPr>
        <p:spPr>
          <a:xfrm>
            <a:off x="1674334" y="6724149"/>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lang="en-US" sz="3500" noProof="0" dirty="0" err="1">
                <a:solidFill>
                  <a:srgbClr val="B32121"/>
                </a:solidFill>
                <a:effectLst>
                  <a:outerShdw dist="38100" dir="2700000" algn="tl" rotWithShape="0">
                    <a:schemeClr val="bg1">
                      <a:alpha val="40000"/>
                    </a:schemeClr>
                  </a:outerShdw>
                </a:effectLst>
                <a:latin typeface="+mj-lt"/>
              </a:rPr>
              <a:t>Linkedin</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19" name="TextBox 18">
            <a:extLst>
              <a:ext uri="{FF2B5EF4-FFF2-40B4-BE49-F238E27FC236}">
                <a16:creationId xmlns:a16="http://schemas.microsoft.com/office/drawing/2014/main" id="{23EB3199-58AD-4A4D-9B54-3DFBB6464765}"/>
              </a:ext>
            </a:extLst>
          </p:cNvPr>
          <p:cNvSpPr txBox="1"/>
          <p:nvPr/>
        </p:nvSpPr>
        <p:spPr>
          <a:xfrm>
            <a:off x="1730584" y="7273096"/>
            <a:ext cx="4896544" cy="1310872"/>
          </a:xfrm>
          <a:prstGeom prst="rect">
            <a:avLst/>
          </a:prstGeom>
          <a:noFill/>
          <a:effectLst/>
        </p:spPr>
        <p:txBody>
          <a:bodyPr wrap="square" rtlCol="0">
            <a:spAutoFit/>
          </a:bodyPr>
          <a:lstStyle/>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Engineers regularly leak essential OS version and even patch levels on </a:t>
            </a:r>
            <a:r>
              <a:rPr lang="en-SG" sz="1900" b="1" i="1" dirty="0" err="1">
                <a:solidFill>
                  <a:srgbClr val="646464"/>
                </a:solidFill>
                <a:effectLst>
                  <a:outerShdw dist="38100" dir="2700000" algn="tl" rotWithShape="0">
                    <a:schemeClr val="bg1">
                      <a:alpha val="40000"/>
                    </a:schemeClr>
                  </a:outerShdw>
                </a:effectLst>
                <a:latin typeface="Calibri" pitchFamily="34" charset="0"/>
                <a:cs typeface="Calibri" pitchFamily="34" charset="0"/>
              </a:rPr>
              <a:t>Linkedin</a:t>
            </a:r>
            <a:endPar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a:p>
            <a:pPr>
              <a:lnSpc>
                <a:spcPts val="2400"/>
              </a:lnSpc>
            </a:pP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Sometimes they’ll also include the security platforms in use.</a:t>
            </a:r>
          </a:p>
        </p:txBody>
      </p:sp>
      <p:pic>
        <p:nvPicPr>
          <p:cNvPr id="6" name="Picture 5">
            <a:extLst>
              <a:ext uri="{FF2B5EF4-FFF2-40B4-BE49-F238E27FC236}">
                <a16:creationId xmlns:a16="http://schemas.microsoft.com/office/drawing/2014/main" id="{319FF1C6-39DE-43C8-8B6D-48ABC9974712}"/>
              </a:ext>
            </a:extLst>
          </p:cNvPr>
          <p:cNvPicPr>
            <a:picLocks noChangeAspect="1"/>
          </p:cNvPicPr>
          <p:nvPr/>
        </p:nvPicPr>
        <p:blipFill rotWithShape="1">
          <a:blip r:embed="rId5"/>
          <a:srcRect t="8060"/>
          <a:stretch/>
        </p:blipFill>
        <p:spPr>
          <a:xfrm>
            <a:off x="13466067" y="2812055"/>
            <a:ext cx="3991744" cy="4078260"/>
          </a:xfrm>
          <a:prstGeom prst="rect">
            <a:avLst/>
          </a:prstGeom>
        </p:spPr>
      </p:pic>
      <p:pic>
        <p:nvPicPr>
          <p:cNvPr id="10" name="Picture 9">
            <a:extLst>
              <a:ext uri="{FF2B5EF4-FFF2-40B4-BE49-F238E27FC236}">
                <a16:creationId xmlns:a16="http://schemas.microsoft.com/office/drawing/2014/main" id="{3A2D0E4D-5854-475F-8A42-BA018C0EB212}"/>
              </a:ext>
            </a:extLst>
          </p:cNvPr>
          <p:cNvPicPr>
            <a:picLocks noChangeAspect="1"/>
          </p:cNvPicPr>
          <p:nvPr/>
        </p:nvPicPr>
        <p:blipFill>
          <a:blip r:embed="rId6"/>
          <a:stretch>
            <a:fillRect/>
          </a:stretch>
        </p:blipFill>
        <p:spPr>
          <a:xfrm>
            <a:off x="8785547" y="7047999"/>
            <a:ext cx="4495800" cy="1868670"/>
          </a:xfrm>
          <a:prstGeom prst="rect">
            <a:avLst/>
          </a:prstGeom>
        </p:spPr>
      </p:pic>
      <p:sp>
        <p:nvSpPr>
          <p:cNvPr id="8" name="Text Placeholder 7">
            <a:extLst>
              <a:ext uri="{FF2B5EF4-FFF2-40B4-BE49-F238E27FC236}">
                <a16:creationId xmlns:a16="http://schemas.microsoft.com/office/drawing/2014/main" id="{5D6E467B-0A41-4D73-928E-464E2CB1F5B6}"/>
              </a:ext>
            </a:extLst>
          </p:cNvPr>
          <p:cNvSpPr>
            <a:spLocks noGrp="1"/>
          </p:cNvSpPr>
          <p:nvPr>
            <p:ph type="body" sz="quarter" idx="11"/>
          </p:nvPr>
        </p:nvSpPr>
        <p:spPr/>
        <p:txBody>
          <a:bodyPr/>
          <a:lstStyle/>
          <a:p>
            <a:r>
              <a:rPr lang="en-US" dirty="0"/>
              <a:t>Where’s the fun at?</a:t>
            </a:r>
          </a:p>
        </p:txBody>
      </p:sp>
    </p:spTree>
    <p:extLst>
      <p:ext uri="{BB962C8B-B14F-4D97-AF65-F5344CB8AC3E}">
        <p14:creationId xmlns:p14="http://schemas.microsoft.com/office/powerpoint/2010/main" val="3449190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10KBlaze</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SG" dirty="0"/>
              <a:t>Sure as heck isn’t going away soon</a:t>
            </a:r>
          </a:p>
        </p:txBody>
      </p:sp>
      <p:pic>
        <p:nvPicPr>
          <p:cNvPr id="9" name="Picture 8" descr="slide5_divider.png"/>
          <p:cNvPicPr>
            <a:picLocks noChangeAspect="1"/>
          </p:cNvPicPr>
          <p:nvPr/>
        </p:nvPicPr>
        <p:blipFill>
          <a:blip r:embed="rId2" cstate="print"/>
          <a:stretch>
            <a:fillRect/>
          </a:stretch>
        </p:blipFill>
        <p:spPr>
          <a:xfrm>
            <a:off x="6769323" y="2764699"/>
            <a:ext cx="82801" cy="4380160"/>
          </a:xfrm>
          <a:prstGeom prst="rect">
            <a:avLst/>
          </a:prstGeom>
        </p:spPr>
      </p:pic>
      <p:sp>
        <p:nvSpPr>
          <p:cNvPr id="28" name="Text Placeholder 7"/>
          <p:cNvSpPr txBox="1">
            <a:spLocks/>
          </p:cNvSpPr>
          <p:nvPr/>
        </p:nvSpPr>
        <p:spPr>
          <a:xfrm>
            <a:off x="1728763" y="269681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lang="en-US" sz="3500" noProof="0" dirty="0">
                <a:solidFill>
                  <a:srgbClr val="B32121"/>
                </a:solidFill>
                <a:effectLst>
                  <a:outerShdw dist="38100" dir="2700000" algn="tl" rotWithShape="0">
                    <a:schemeClr val="bg1">
                      <a:alpha val="40000"/>
                    </a:schemeClr>
                  </a:outerShdw>
                </a:effectLst>
                <a:latin typeface="+mj-lt"/>
              </a:rPr>
              <a:t>What?</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9" name="TextBox 28"/>
          <p:cNvSpPr txBox="1"/>
          <p:nvPr/>
        </p:nvSpPr>
        <p:spPr>
          <a:xfrm>
            <a:off x="1801194" y="3204996"/>
            <a:ext cx="4896544" cy="695319"/>
          </a:xfrm>
          <a:prstGeom prst="rect">
            <a:avLst/>
          </a:prstGeom>
          <a:noFill/>
          <a:effectLst/>
        </p:spPr>
        <p:txBody>
          <a:bodyPr wrap="square" rtlCol="0">
            <a:spAutoFit/>
          </a:bodyPr>
          <a:lstStyle/>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A vulnerability in SAP that allows for remote code execution</a:t>
            </a:r>
          </a:p>
        </p:txBody>
      </p:sp>
      <p:sp>
        <p:nvSpPr>
          <p:cNvPr id="30" name="Text Placeholder 7"/>
          <p:cNvSpPr txBox="1">
            <a:spLocks/>
          </p:cNvSpPr>
          <p:nvPr/>
        </p:nvSpPr>
        <p:spPr>
          <a:xfrm>
            <a:off x="1729186" y="4805683"/>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Impact?</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31" name="TextBox 30"/>
          <p:cNvSpPr txBox="1"/>
          <p:nvPr/>
        </p:nvSpPr>
        <p:spPr>
          <a:xfrm>
            <a:off x="1801617" y="5313864"/>
            <a:ext cx="4896544" cy="1003095"/>
          </a:xfrm>
          <a:prstGeom prst="rect">
            <a:avLst/>
          </a:prstGeom>
          <a:noFill/>
          <a:effectLst/>
        </p:spPr>
        <p:txBody>
          <a:bodyPr wrap="square" rtlCol="0">
            <a:spAutoFit/>
          </a:bodyPr>
          <a:lstStyle/>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Code execution as &lt;SID&gt;ADM</a:t>
            </a: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 SAP system administrator user. Add users, dump tables, full SAP host control.</a:t>
            </a: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5" name="Picture 4">
            <a:extLst>
              <a:ext uri="{FF2B5EF4-FFF2-40B4-BE49-F238E27FC236}">
                <a16:creationId xmlns:a16="http://schemas.microsoft.com/office/drawing/2014/main" id="{304FE038-A816-4489-B2BE-EB8AAD541FE2}"/>
              </a:ext>
            </a:extLst>
          </p:cNvPr>
          <p:cNvPicPr>
            <a:picLocks noChangeAspect="1"/>
          </p:cNvPicPr>
          <p:nvPr/>
        </p:nvPicPr>
        <p:blipFill>
          <a:blip r:embed="rId3"/>
          <a:stretch>
            <a:fillRect/>
          </a:stretch>
        </p:blipFill>
        <p:spPr>
          <a:xfrm>
            <a:off x="14705706" y="2288446"/>
            <a:ext cx="1781012" cy="1704900"/>
          </a:xfrm>
          <a:prstGeom prst="rect">
            <a:avLst/>
          </a:prstGeom>
        </p:spPr>
      </p:pic>
      <p:pic>
        <p:nvPicPr>
          <p:cNvPr id="7" name="Picture 6">
            <a:extLst>
              <a:ext uri="{FF2B5EF4-FFF2-40B4-BE49-F238E27FC236}">
                <a16:creationId xmlns:a16="http://schemas.microsoft.com/office/drawing/2014/main" id="{DF30526D-E534-407C-989B-D964B768D488}"/>
              </a:ext>
            </a:extLst>
          </p:cNvPr>
          <p:cNvPicPr>
            <a:picLocks noChangeAspect="1"/>
          </p:cNvPicPr>
          <p:nvPr/>
        </p:nvPicPr>
        <p:blipFill>
          <a:blip r:embed="rId4"/>
          <a:stretch>
            <a:fillRect/>
          </a:stretch>
        </p:blipFill>
        <p:spPr>
          <a:xfrm>
            <a:off x="7777435" y="2288446"/>
            <a:ext cx="6305550" cy="3171825"/>
          </a:xfrm>
          <a:prstGeom prst="rect">
            <a:avLst/>
          </a:prstGeom>
        </p:spPr>
      </p:pic>
      <p:sp>
        <p:nvSpPr>
          <p:cNvPr id="17" name="Text Placeholder 7">
            <a:extLst>
              <a:ext uri="{FF2B5EF4-FFF2-40B4-BE49-F238E27FC236}">
                <a16:creationId xmlns:a16="http://schemas.microsoft.com/office/drawing/2014/main" id="{E09C2F82-5CAD-4A1F-8646-B62888EF200A}"/>
              </a:ext>
            </a:extLst>
          </p:cNvPr>
          <p:cNvSpPr txBox="1">
            <a:spLocks/>
          </p:cNvSpPr>
          <p:nvPr/>
        </p:nvSpPr>
        <p:spPr>
          <a:xfrm>
            <a:off x="1739491" y="7144858"/>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One-liner:</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19" name="TextBox 18">
            <a:extLst>
              <a:ext uri="{FF2B5EF4-FFF2-40B4-BE49-F238E27FC236}">
                <a16:creationId xmlns:a16="http://schemas.microsoft.com/office/drawing/2014/main" id="{701667EB-B80B-4D97-A528-D0D463AE6D2A}"/>
              </a:ext>
            </a:extLst>
          </p:cNvPr>
          <p:cNvSpPr txBox="1"/>
          <p:nvPr/>
        </p:nvSpPr>
        <p:spPr>
          <a:xfrm>
            <a:off x="3902385" y="7327418"/>
            <a:ext cx="12584333" cy="387542"/>
          </a:xfrm>
          <a:prstGeom prst="rect">
            <a:avLst/>
          </a:prstGeom>
          <a:noFill/>
          <a:effectLst/>
        </p:spPr>
        <p:txBody>
          <a:bodyPr wrap="square" rtlCol="0">
            <a:spAutoFit/>
          </a:bodyPr>
          <a:lstStyle/>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Python SAPanonGWv1.py –t &lt;target&gt; -p 3300 –c “</a:t>
            </a:r>
            <a:r>
              <a:rPr lang="en-SG" sz="1900" b="1" i="1" dirty="0" err="1">
                <a:solidFill>
                  <a:srgbClr val="646464"/>
                </a:solidFill>
                <a:effectLst>
                  <a:outerShdw dist="38100" dir="2700000" algn="tl" rotWithShape="0">
                    <a:schemeClr val="bg1">
                      <a:alpha val="40000"/>
                    </a:schemeClr>
                  </a:outerShdw>
                </a:effectLst>
                <a:latin typeface="Calibri" pitchFamily="34" charset="0"/>
                <a:cs typeface="Calibri" pitchFamily="34" charset="0"/>
              </a:rPr>
              <a:t>sqlcli</a:t>
            </a: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 –U DEFAULT select </a:t>
            </a:r>
            <a:r>
              <a:rPr lang="da-DK"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mandt, bname, bcode, passcode from usr02”</a:t>
            </a:r>
            <a:endPar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p:txBody>
      </p:sp>
      <p:pic>
        <p:nvPicPr>
          <p:cNvPr id="13" name="Picture 12">
            <a:extLst>
              <a:ext uri="{FF2B5EF4-FFF2-40B4-BE49-F238E27FC236}">
                <a16:creationId xmlns:a16="http://schemas.microsoft.com/office/drawing/2014/main" id="{83D9061D-8122-477C-91EA-3ED14050FFC2}"/>
              </a:ext>
            </a:extLst>
          </p:cNvPr>
          <p:cNvPicPr>
            <a:picLocks noChangeAspect="1"/>
          </p:cNvPicPr>
          <p:nvPr/>
        </p:nvPicPr>
        <p:blipFill rotWithShape="1">
          <a:blip r:embed="rId5"/>
          <a:srcRect b="31742"/>
          <a:stretch/>
        </p:blipFill>
        <p:spPr>
          <a:xfrm>
            <a:off x="7129363" y="5923257"/>
            <a:ext cx="10309631" cy="1163721"/>
          </a:xfrm>
          <a:prstGeom prst="rect">
            <a:avLst/>
          </a:prstGeom>
        </p:spPr>
      </p:pic>
    </p:spTree>
    <p:extLst>
      <p:ext uri="{BB962C8B-B14F-4D97-AF65-F5344CB8AC3E}">
        <p14:creationId xmlns:p14="http://schemas.microsoft.com/office/powerpoint/2010/main" val="2915721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RECON</a:t>
            </a:r>
            <a:endParaRPr lang="en-SG" dirty="0">
              <a:solidFill>
                <a:srgbClr val="B32121"/>
              </a:solidFill>
            </a:endParaRPr>
          </a:p>
          <a:p>
            <a:endParaRPr lang="en-SG" dirty="0">
              <a:solidFill>
                <a:srgbClr val="B32121"/>
              </a:solidFill>
            </a:endParaRPr>
          </a:p>
        </p:txBody>
      </p:sp>
      <p:sp>
        <p:nvSpPr>
          <p:cNvPr id="3" name="Text Placeholder 2"/>
          <p:cNvSpPr>
            <a:spLocks noGrp="1"/>
          </p:cNvSpPr>
          <p:nvPr>
            <p:ph type="body" sz="quarter" idx="11"/>
          </p:nvPr>
        </p:nvSpPr>
        <p:spPr/>
        <p:txBody>
          <a:bodyPr/>
          <a:lstStyle/>
          <a:p>
            <a:r>
              <a:rPr lang="en-SG" dirty="0"/>
              <a:t>The new hotness</a:t>
            </a:r>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28" name="Text Placeholder 7"/>
          <p:cNvSpPr txBox="1">
            <a:spLocks/>
          </p:cNvSpPr>
          <p:nvPr/>
        </p:nvSpPr>
        <p:spPr>
          <a:xfrm>
            <a:off x="1728763" y="269681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Shoutout </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9" name="TextBox 28"/>
          <p:cNvSpPr txBox="1"/>
          <p:nvPr/>
        </p:nvSpPr>
        <p:spPr>
          <a:xfrm>
            <a:off x="1801194" y="3204996"/>
            <a:ext cx="4896544" cy="1926425"/>
          </a:xfrm>
          <a:prstGeom prst="rect">
            <a:avLst/>
          </a:prstGeom>
          <a:noFill/>
          <a:effectLst/>
        </p:spPr>
        <p:txBody>
          <a:bodyPr wrap="square" rtlCol="0">
            <a:spAutoFit/>
          </a:bodyPr>
          <a:lstStyle/>
          <a:p>
            <a:pPr>
              <a:lnSpc>
                <a:spcPts val="2400"/>
              </a:lnSpc>
            </a:pPr>
            <a:r>
              <a:rPr lang="en-US" sz="2000" dirty="0">
                <a:hlinkClick r:id="rId3"/>
              </a:rPr>
              <a:t>https://github.com/rapid7/metasploit-framework/pull/13852</a:t>
            </a:r>
            <a:endParaRPr lang="en-US" sz="2000" dirty="0"/>
          </a:p>
          <a:p>
            <a:pPr>
              <a:lnSpc>
                <a:spcPts val="2400"/>
              </a:lnSpc>
            </a:pPr>
            <a:endParaRPr lang="en-US" sz="2000" b="1"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a:p>
            <a:pPr>
              <a:lnSpc>
                <a:spcPts val="2400"/>
              </a:lnSpc>
            </a:pPr>
            <a:r>
              <a:rPr lang="en-US" sz="2000" dirty="0">
                <a:hlinkClick r:id="rId4"/>
              </a:rPr>
              <a:t>https://github.com/chipik/SAP_RECON</a:t>
            </a:r>
            <a:endParaRPr lang="en-US" sz="2000" dirty="0"/>
          </a:p>
          <a:p>
            <a:pPr>
              <a:lnSpc>
                <a:spcPts val="2400"/>
              </a:lnSpc>
            </a:pPr>
            <a:endParaRPr lang="en-US" sz="2000" b="1"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a:p>
            <a:pPr>
              <a:lnSpc>
                <a:spcPts val="2400"/>
              </a:lnSpc>
            </a:pPr>
            <a:r>
              <a:rPr lang="en-US" sz="20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@zerosteiner @_chipik</a:t>
            </a:r>
            <a:endPar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p:txBody>
      </p:sp>
      <p:sp>
        <p:nvSpPr>
          <p:cNvPr id="30" name="Text Placeholder 7"/>
          <p:cNvSpPr txBox="1">
            <a:spLocks/>
          </p:cNvSpPr>
          <p:nvPr/>
        </p:nvSpPr>
        <p:spPr>
          <a:xfrm>
            <a:off x="1692547" y="6369223"/>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Original Researchers</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31" name="TextBox 30"/>
          <p:cNvSpPr txBox="1"/>
          <p:nvPr/>
        </p:nvSpPr>
        <p:spPr>
          <a:xfrm>
            <a:off x="1801194" y="7161311"/>
            <a:ext cx="4896544" cy="523220"/>
          </a:xfrm>
          <a:prstGeom prst="rect">
            <a:avLst/>
          </a:prstGeom>
          <a:noFill/>
          <a:effectLst/>
        </p:spPr>
        <p:txBody>
          <a:bodyPr wrap="square" rtlCol="0">
            <a:spAutoFit/>
          </a:bodyPr>
          <a:lstStyle/>
          <a:p>
            <a:r>
              <a:rPr lang="en-US" sz="1400" dirty="0"/>
              <a:t>CVE-2020-6287: </a:t>
            </a:r>
            <a:r>
              <a:rPr lang="en-US" sz="1400" dirty="0">
                <a:hlinkClick r:id="rId5"/>
              </a:rPr>
              <a:t>Pablo </a:t>
            </a:r>
            <a:r>
              <a:rPr lang="en-US" sz="1400" dirty="0" err="1">
                <a:hlinkClick r:id="rId5"/>
              </a:rPr>
              <a:t>Artuso</a:t>
            </a:r>
            <a:br>
              <a:rPr lang="en-US" sz="1400" dirty="0"/>
            </a:br>
            <a:r>
              <a:rPr lang="en-US" sz="1400" dirty="0"/>
              <a:t>CVE-2020-6286: </a:t>
            </a:r>
            <a:r>
              <a:rPr lang="en-US" sz="1400" dirty="0">
                <a:hlinkClick r:id="rId6"/>
              </a:rPr>
              <a:t>Yvan '</a:t>
            </a:r>
            <a:r>
              <a:rPr lang="en-US" sz="1400" dirty="0" err="1">
                <a:hlinkClick r:id="rId6"/>
              </a:rPr>
              <a:t>iggy</a:t>
            </a:r>
            <a:r>
              <a:rPr lang="en-US" sz="1400" dirty="0">
                <a:hlinkClick r:id="rId6"/>
              </a:rPr>
              <a:t>' G.</a:t>
            </a:r>
            <a:endParaRPr lang="en-US" sz="1400" dirty="0"/>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1026" name="Picture 2">
            <a:extLst>
              <a:ext uri="{FF2B5EF4-FFF2-40B4-BE49-F238E27FC236}">
                <a16:creationId xmlns:a16="http://schemas.microsoft.com/office/drawing/2014/main" id="{E5B09088-BA51-4B04-9E72-12A76B583BE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19920"/>
          <a:stretch/>
        </p:blipFill>
        <p:spPr bwMode="auto">
          <a:xfrm>
            <a:off x="12499806" y="1836106"/>
            <a:ext cx="4151826" cy="24958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B615B72-BF34-4D92-8E36-FF7FDFD91E01}"/>
              </a:ext>
            </a:extLst>
          </p:cNvPr>
          <p:cNvPicPr>
            <a:picLocks noChangeAspect="1"/>
          </p:cNvPicPr>
          <p:nvPr/>
        </p:nvPicPr>
        <p:blipFill>
          <a:blip r:embed="rId8"/>
          <a:stretch>
            <a:fillRect/>
          </a:stretch>
        </p:blipFill>
        <p:spPr>
          <a:xfrm>
            <a:off x="7365443" y="1828671"/>
            <a:ext cx="4689118" cy="2833712"/>
          </a:xfrm>
          <a:prstGeom prst="rect">
            <a:avLst/>
          </a:prstGeom>
        </p:spPr>
      </p:pic>
      <p:pic>
        <p:nvPicPr>
          <p:cNvPr id="7" name="Picture 6">
            <a:extLst>
              <a:ext uri="{FF2B5EF4-FFF2-40B4-BE49-F238E27FC236}">
                <a16:creationId xmlns:a16="http://schemas.microsoft.com/office/drawing/2014/main" id="{B54E963C-2FCA-41A3-8921-6E7091290E3E}"/>
              </a:ext>
            </a:extLst>
          </p:cNvPr>
          <p:cNvPicPr>
            <a:picLocks noChangeAspect="1"/>
          </p:cNvPicPr>
          <p:nvPr/>
        </p:nvPicPr>
        <p:blipFill rotWithShape="1">
          <a:blip r:embed="rId9"/>
          <a:srcRect l="-100" t="-998" r="100" b="998"/>
          <a:stretch/>
        </p:blipFill>
        <p:spPr>
          <a:xfrm>
            <a:off x="7365443" y="4894723"/>
            <a:ext cx="4689118" cy="2797748"/>
          </a:xfrm>
          <a:prstGeom prst="rect">
            <a:avLst/>
          </a:prstGeom>
        </p:spPr>
      </p:pic>
      <p:pic>
        <p:nvPicPr>
          <p:cNvPr id="12" name="Picture 11">
            <a:extLst>
              <a:ext uri="{FF2B5EF4-FFF2-40B4-BE49-F238E27FC236}">
                <a16:creationId xmlns:a16="http://schemas.microsoft.com/office/drawing/2014/main" id="{A79C70AE-1C77-4ACC-BCE7-7103C96AD533}"/>
              </a:ext>
            </a:extLst>
          </p:cNvPr>
          <p:cNvPicPr>
            <a:picLocks noChangeAspect="1"/>
          </p:cNvPicPr>
          <p:nvPr/>
        </p:nvPicPr>
        <p:blipFill rotWithShape="1">
          <a:blip r:embed="rId10"/>
          <a:srcRect r="24039" b="7481"/>
          <a:stretch/>
        </p:blipFill>
        <p:spPr>
          <a:xfrm>
            <a:off x="12495985" y="4518999"/>
            <a:ext cx="4155647" cy="3967712"/>
          </a:xfrm>
          <a:prstGeom prst="rect">
            <a:avLst/>
          </a:prstGeom>
        </p:spPr>
      </p:pic>
    </p:spTree>
    <p:extLst>
      <p:ext uri="{BB962C8B-B14F-4D97-AF65-F5344CB8AC3E}">
        <p14:creationId xmlns:p14="http://schemas.microsoft.com/office/powerpoint/2010/main" val="1150112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Fast Tracking your Career</a:t>
            </a:r>
            <a:endParaRPr lang="en-SG" dirty="0">
              <a:solidFill>
                <a:srgbClr val="B32121"/>
              </a:solidFill>
            </a:endParaRPr>
          </a:p>
          <a:p>
            <a:endParaRPr lang="en-SG" dirty="0">
              <a:solidFill>
                <a:srgbClr val="B32121"/>
              </a:solidFill>
            </a:endParaRPr>
          </a:p>
        </p:txBody>
      </p:sp>
      <p:sp>
        <p:nvSpPr>
          <p:cNvPr id="3" name="Text Placeholder 2"/>
          <p:cNvSpPr>
            <a:spLocks noGrp="1"/>
          </p:cNvSpPr>
          <p:nvPr>
            <p:ph type="body" sz="quarter" idx="11"/>
          </p:nvPr>
        </p:nvSpPr>
        <p:spPr/>
        <p:txBody>
          <a:bodyPr/>
          <a:lstStyle/>
          <a:p>
            <a:r>
              <a:rPr lang="en-SG" dirty="0"/>
              <a:t>As a Basis Admin</a:t>
            </a:r>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28" name="Text Placeholder 7"/>
          <p:cNvSpPr txBox="1">
            <a:spLocks/>
          </p:cNvSpPr>
          <p:nvPr/>
        </p:nvSpPr>
        <p:spPr>
          <a:xfrm>
            <a:off x="1728763" y="269681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What's basis?</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9" name="TextBox 28"/>
          <p:cNvSpPr txBox="1"/>
          <p:nvPr/>
        </p:nvSpPr>
        <p:spPr>
          <a:xfrm>
            <a:off x="1801194" y="3204996"/>
            <a:ext cx="4896544" cy="1618648"/>
          </a:xfrm>
          <a:prstGeom prst="rect">
            <a:avLst/>
          </a:prstGeom>
          <a:noFill/>
          <a:effectLst/>
        </p:spPr>
        <p:txBody>
          <a:bodyPr wrap="square" rtlCol="0">
            <a:spAutoFit/>
          </a:bodyPr>
          <a:lstStyle/>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Fancy word for SAP Admin</a:t>
            </a: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 .. </a:t>
            </a:r>
            <a:r>
              <a:rPr lang="en-SG" sz="1900" dirty="0">
                <a:solidFill>
                  <a:srgbClr val="646464"/>
                </a:solidFill>
                <a:effectLst>
                  <a:outerShdw dist="38100" dir="2700000" algn="tl" rotWithShape="0">
                    <a:schemeClr val="bg1">
                      <a:alpha val="40000"/>
                    </a:schemeClr>
                  </a:outerShdw>
                </a:effectLst>
                <a:latin typeface="Calibri" pitchFamily="34" charset="0"/>
                <a:cs typeface="Calibri" pitchFamily="34" charset="0"/>
              </a:rPr>
              <a:t>A very useful target when trying to gain access into SAP. Typically have elevated rights and may have access to sensitive network segments. Frequently have more access than required…</a:t>
            </a:r>
            <a:endPar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p:txBody>
      </p:sp>
      <p:sp>
        <p:nvSpPr>
          <p:cNvPr id="30" name="Text Placeholder 7"/>
          <p:cNvSpPr txBox="1">
            <a:spLocks/>
          </p:cNvSpPr>
          <p:nvPr/>
        </p:nvSpPr>
        <p:spPr>
          <a:xfrm>
            <a:off x="1729186" y="4805683"/>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Your Access is my</a:t>
            </a:r>
            <a:r>
              <a:rPr kumimoji="0" lang="en-US" sz="3500" b="0" i="0" u="none" strike="noStrike" kern="1200" cap="none" spc="0" normalizeH="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 Access</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31" name="TextBox 30"/>
          <p:cNvSpPr txBox="1"/>
          <p:nvPr/>
        </p:nvSpPr>
        <p:spPr>
          <a:xfrm>
            <a:off x="1801617" y="5313864"/>
            <a:ext cx="4896544" cy="2234201"/>
          </a:xfrm>
          <a:prstGeom prst="rect">
            <a:avLst/>
          </a:prstGeom>
          <a:noFill/>
          <a:effectLst/>
        </p:spPr>
        <p:txBody>
          <a:bodyPr wrap="square" rtlCol="0">
            <a:spAutoFit/>
          </a:bodyPr>
          <a:lstStyle/>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Almost always have a user group in AD</a:t>
            </a:r>
          </a:p>
          <a:p>
            <a:pPr>
              <a:lnSpc>
                <a:spcPts val="2400"/>
              </a:lnSpc>
            </a:pPr>
            <a:endPar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Regularly post their contact info on intranet</a:t>
            </a:r>
          </a:p>
          <a:p>
            <a:pPr>
              <a:lnSpc>
                <a:spcPts val="2400"/>
              </a:lnSpc>
            </a:pPr>
            <a:endPar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a:p>
            <a:pPr>
              <a:lnSpc>
                <a:spcPts val="2400"/>
              </a:lnSpc>
            </a:pPr>
            <a:endPar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a:p>
            <a:pPr>
              <a:lnSpc>
                <a:spcPts val="2400"/>
              </a:lnSpc>
            </a:pPr>
            <a:endPar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a:p>
            <a:pPr>
              <a:lnSpc>
                <a:spcPts val="2400"/>
              </a:lnSpc>
            </a:pPr>
            <a:endPar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7170" name="Picture 2" descr="SAP Basis Administrator Men's Premium T-Shirt | Spreadshirt">
            <a:extLst>
              <a:ext uri="{FF2B5EF4-FFF2-40B4-BE49-F238E27FC236}">
                <a16:creationId xmlns:a16="http://schemas.microsoft.com/office/drawing/2014/main" id="{CEE7767D-CCF7-497B-9BB5-55B3364E5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9363" y="3200026"/>
            <a:ext cx="3745261" cy="374526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for post">
            <a:extLst>
              <a:ext uri="{FF2B5EF4-FFF2-40B4-BE49-F238E27FC236}">
                <a16:creationId xmlns:a16="http://schemas.microsoft.com/office/drawing/2014/main" id="{602B6050-0E51-4689-B892-03790B38F10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890049" y="1466905"/>
            <a:ext cx="7121061" cy="406493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for post">
            <a:extLst>
              <a:ext uri="{FF2B5EF4-FFF2-40B4-BE49-F238E27FC236}">
                <a16:creationId xmlns:a16="http://schemas.microsoft.com/office/drawing/2014/main" id="{B511E9FB-92B3-418A-8892-497129BC810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2278358" y="5632795"/>
            <a:ext cx="5715000" cy="368617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5CAA7D0-393B-4A01-AC74-EF3E04A1BF18}"/>
              </a:ext>
            </a:extLst>
          </p:cNvPr>
          <p:cNvSpPr txBox="1"/>
          <p:nvPr/>
        </p:nvSpPr>
        <p:spPr>
          <a:xfrm>
            <a:off x="1117118" y="8622147"/>
            <a:ext cx="11161240" cy="307777"/>
          </a:xfrm>
          <a:prstGeom prst="rect">
            <a:avLst/>
          </a:prstGeom>
          <a:noFill/>
        </p:spPr>
        <p:txBody>
          <a:bodyPr wrap="square">
            <a:spAutoFit/>
          </a:bodyPr>
          <a:lstStyle/>
          <a:p>
            <a:r>
              <a:rPr lang="en-US" sz="1400" dirty="0">
                <a:hlinkClick r:id="rId6"/>
              </a:rPr>
              <a:t>https://doublepulsar.com/rdp-hijacking-how-to-hijack-rds-and-remoteapp-sessions-transparently-to-move-through-an-da2a1e73a5f6</a:t>
            </a:r>
            <a:endParaRPr lang="en-US" sz="1400" dirty="0"/>
          </a:p>
        </p:txBody>
      </p:sp>
    </p:spTree>
    <p:extLst>
      <p:ext uri="{BB962C8B-B14F-4D97-AF65-F5344CB8AC3E}">
        <p14:creationId xmlns:p14="http://schemas.microsoft.com/office/powerpoint/2010/main" val="2377635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ebas Georgia">
      <a:majorFont>
        <a:latin typeface="Bebas Neue"/>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23687</TotalTime>
  <Words>1188</Words>
  <Application>Microsoft Office PowerPoint</Application>
  <PresentationFormat>Custom</PresentationFormat>
  <Paragraphs>200</Paragraphs>
  <Slides>24</Slides>
  <Notes>0</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Bebas Neue</vt:lpstr>
      <vt:lpstr>Calibri</vt:lpstr>
      <vt:lpstr>Eras Bold ITC</vt:lpstr>
      <vt:lpstr>Georgia</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Glenn</dc:creator>
  <cp:lastModifiedBy>Austin Marck</cp:lastModifiedBy>
  <cp:revision>251</cp:revision>
  <dcterms:created xsi:type="dcterms:W3CDTF">2011-08-31T09:28:06Z</dcterms:created>
  <dcterms:modified xsi:type="dcterms:W3CDTF">2020-08-07T20:05:20Z</dcterms:modified>
</cp:coreProperties>
</file>